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5"/>
  </p:sldMasterIdLst>
  <p:notesMasterIdLst>
    <p:notesMasterId r:id="rId35"/>
  </p:notesMasterIdLst>
  <p:sldIdLst>
    <p:sldId id="256" r:id="rId6"/>
    <p:sldId id="333" r:id="rId7"/>
    <p:sldId id="336" r:id="rId8"/>
    <p:sldId id="358" r:id="rId9"/>
    <p:sldId id="335" r:id="rId10"/>
    <p:sldId id="337" r:id="rId11"/>
    <p:sldId id="356" r:id="rId12"/>
    <p:sldId id="266" r:id="rId13"/>
    <p:sldId id="323" r:id="rId14"/>
    <p:sldId id="325" r:id="rId15"/>
    <p:sldId id="324" r:id="rId16"/>
    <p:sldId id="341" r:id="rId17"/>
    <p:sldId id="321" r:id="rId18"/>
    <p:sldId id="362" r:id="rId19"/>
    <p:sldId id="343" r:id="rId20"/>
    <p:sldId id="273" r:id="rId21"/>
    <p:sldId id="272" r:id="rId22"/>
    <p:sldId id="350" r:id="rId23"/>
    <p:sldId id="352" r:id="rId24"/>
    <p:sldId id="363" r:id="rId25"/>
    <p:sldId id="345" r:id="rId26"/>
    <p:sldId id="346" r:id="rId27"/>
    <p:sldId id="347" r:id="rId28"/>
    <p:sldId id="355" r:id="rId29"/>
    <p:sldId id="349" r:id="rId30"/>
    <p:sldId id="364" r:id="rId31"/>
    <p:sldId id="354" r:id="rId32"/>
    <p:sldId id="360" r:id="rId33"/>
    <p:sldId id="312" r:id="rId34"/>
  </p:sldIdLst>
  <p:sldSz cx="9144000" cy="5143500" type="screen16x9"/>
  <p:notesSz cx="6797675" cy="9928225"/>
  <p:embeddedFontLst>
    <p:embeddedFont>
      <p:font typeface="Assistant" charset="-79"/>
      <p:regular r:id="rId36"/>
      <p:bold r:id="rId37"/>
    </p:embeddedFont>
    <p:embeddedFont>
      <p:font typeface="Open Sans ExtraBold" charset="0"/>
      <p:bold r:id="rId38"/>
      <p:boldItalic r:id="rId39"/>
    </p:embeddedFont>
    <p:embeddedFont>
      <p:font typeface="Calibri Light" pitchFamily="34" charset="0"/>
      <p:regular r:id="rId40"/>
      <p:italic r:id="rId41"/>
    </p:embeddedFont>
    <p:embeddedFont>
      <p:font typeface="Open Sans" charset="0"/>
      <p:regular r:id="rId42"/>
      <p:bold r:id="rId43"/>
      <p:italic r:id="rId44"/>
      <p:boldItalic r:id="rId45"/>
    </p:embeddedFont>
    <p:embeddedFont>
      <p:font typeface="Arial Black" pitchFamily="34" charset="0"/>
      <p:bold r:id="rId46"/>
    </p:embeddedFont>
    <p:embeddedFont>
      <p:font typeface="Bebas Neue" charset="0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Open Sans Light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B83EA2-F7C2-4C7B-B5C1-55360AF5D1BD}">
  <a:tblStyle styleId="{5EB83EA2-F7C2-4C7B-B5C1-55360AF5D1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55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4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4342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89bbd4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89bbd4186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d362d286f3_1_5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ecc7082a3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ecc7082a34_0_10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ecc7082a3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ecc7082a34_0_10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ecc7082a3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ecc7082a34_0_10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d362d286f3_1_5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d362d286f3_1_5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362d286f3_1_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362d286f3_1_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d362d286f3_1_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cc7082a3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ecc7082a34_0_6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d362d286f3_1_19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d362d286f3_1_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362d286f3_1_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d362d286f3_1_5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ecc7082a3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ecc7082a34_0_3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86977" y="1039006"/>
            <a:ext cx="2434870" cy="629400"/>
            <a:chOff x="2948823" y="810406"/>
            <a:chExt cx="2434870" cy="6294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2908473" y="850756"/>
              <a:ext cx="629400" cy="548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3851558" y="850756"/>
              <a:ext cx="629400" cy="548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5400000">
              <a:off x="4794643" y="850756"/>
              <a:ext cx="629400" cy="548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0" y="2400300"/>
            <a:ext cx="2743200" cy="2743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458600" y="0"/>
            <a:ext cx="1685400" cy="3657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0004" y="1520025"/>
            <a:ext cx="4935900" cy="192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0004" y="383997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/>
          <p:nvPr/>
        </p:nvSpPr>
        <p:spPr>
          <a:xfrm>
            <a:off x="0" y="2880175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 flipH="1">
            <a:off x="7961700" y="0"/>
            <a:ext cx="1182300" cy="274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2244009" y="16573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2244009" y="211455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title" idx="2"/>
          </p:nvPr>
        </p:nvSpPr>
        <p:spPr>
          <a:xfrm>
            <a:off x="5254211" y="312810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3"/>
          </p:nvPr>
        </p:nvSpPr>
        <p:spPr>
          <a:xfrm>
            <a:off x="5254206" y="358530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title" idx="4"/>
          </p:nvPr>
        </p:nvSpPr>
        <p:spPr>
          <a:xfrm>
            <a:off x="2244010" y="312810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5"/>
          </p:nvPr>
        </p:nvSpPr>
        <p:spPr>
          <a:xfrm>
            <a:off x="2244008" y="358530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title" idx="6"/>
          </p:nvPr>
        </p:nvSpPr>
        <p:spPr>
          <a:xfrm>
            <a:off x="5254212" y="16573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ubTitle" idx="7"/>
          </p:nvPr>
        </p:nvSpPr>
        <p:spPr>
          <a:xfrm>
            <a:off x="5254205" y="211455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27"/>
          <p:cNvGrpSpPr/>
          <p:nvPr/>
        </p:nvGrpSpPr>
        <p:grpSpPr>
          <a:xfrm flipH="1">
            <a:off x="-227075" y="-6920"/>
            <a:ext cx="846139" cy="916664"/>
            <a:chOff x="4609750" y="1462400"/>
            <a:chExt cx="1524025" cy="1671525"/>
          </a:xfrm>
        </p:grpSpPr>
        <p:sp>
          <p:nvSpPr>
            <p:cNvPr id="246" name="Google Shape;246;p27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7"/>
          <p:cNvSpPr txBox="1">
            <a:spLocks noGrp="1"/>
          </p:cNvSpPr>
          <p:nvPr>
            <p:ph type="title" idx="8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92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2880175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961700" y="0"/>
            <a:ext cx="1182300" cy="274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372974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5027849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372963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027838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" name="Google Shape;40;p5"/>
          <p:cNvGrpSpPr/>
          <p:nvPr/>
        </p:nvGrpSpPr>
        <p:grpSpPr>
          <a:xfrm flipH="1">
            <a:off x="-227075" y="-6920"/>
            <a:ext cx="846139" cy="916664"/>
            <a:chOff x="4609750" y="1462400"/>
            <a:chExt cx="1524025" cy="1671525"/>
          </a:xfrm>
        </p:grpSpPr>
        <p:sp>
          <p:nvSpPr>
            <p:cNvPr id="41" name="Google Shape;41;p5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2880175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flipH="1">
            <a:off x="7961700" y="0"/>
            <a:ext cx="1182300" cy="274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 flipH="1">
            <a:off x="-227075" y="-6920"/>
            <a:ext cx="846139" cy="916664"/>
            <a:chOff x="4609750" y="1462400"/>
            <a:chExt cx="1524025" cy="1671525"/>
          </a:xfrm>
        </p:grpSpPr>
        <p:sp>
          <p:nvSpPr>
            <p:cNvPr id="58" name="Google Shape;58;p7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flipH="1">
            <a:off x="6400801" y="2400300"/>
            <a:ext cx="2743200" cy="2743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1" y="0"/>
            <a:ext cx="1627800" cy="3657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285988" y="1354288"/>
            <a:ext cx="4572000" cy="11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2801525" y="2735325"/>
            <a:ext cx="35409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0" y="2857500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"/>
          </p:nvPr>
        </p:nvSpPr>
        <p:spPr>
          <a:xfrm>
            <a:off x="720000" y="2020475"/>
            <a:ext cx="3017400" cy="16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 flipH="1">
            <a:off x="-227075" y="-6920"/>
            <a:ext cx="846139" cy="916664"/>
            <a:chOff x="4609750" y="1462400"/>
            <a:chExt cx="1524025" cy="1671525"/>
          </a:xfrm>
        </p:grpSpPr>
        <p:sp>
          <p:nvSpPr>
            <p:cNvPr id="139" name="Google Shape;139;p18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720000" y="459525"/>
            <a:ext cx="3852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rgbClr val="69D0B9"/>
              </a:gs>
              <a:gs pos="100000">
                <a:srgbClr val="32847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0" y="2880175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 flipH="1">
            <a:off x="7961700" y="0"/>
            <a:ext cx="1182300" cy="274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1"/>
          </p:nvPr>
        </p:nvSpPr>
        <p:spPr>
          <a:xfrm>
            <a:off x="5121300" y="1970850"/>
            <a:ext cx="3302400" cy="17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950000" y="463300"/>
            <a:ext cx="347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0" y="0"/>
            <a:ext cx="4572000" cy="5166300"/>
          </a:xfrm>
          <a:prstGeom prst="rect">
            <a:avLst/>
          </a:prstGeom>
          <a:gradFill>
            <a:gsLst>
              <a:gs pos="0">
                <a:srgbClr val="69D0B9"/>
              </a:gs>
              <a:gs pos="100000">
                <a:srgbClr val="32847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9"/>
          <p:cNvGrpSpPr/>
          <p:nvPr/>
        </p:nvGrpSpPr>
        <p:grpSpPr>
          <a:xfrm>
            <a:off x="8500200" y="-6920"/>
            <a:ext cx="846139" cy="916664"/>
            <a:chOff x="4609750" y="1462400"/>
            <a:chExt cx="1524025" cy="1671525"/>
          </a:xfrm>
        </p:grpSpPr>
        <p:sp>
          <p:nvSpPr>
            <p:cNvPr id="151" name="Google Shape;151;p19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0" y="2880175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 flipH="1">
            <a:off x="7961700" y="0"/>
            <a:ext cx="1182300" cy="274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720009" y="27249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ubTitle" idx="1"/>
          </p:nvPr>
        </p:nvSpPr>
        <p:spPr>
          <a:xfrm>
            <a:off x="720009" y="318215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title" idx="2"/>
          </p:nvPr>
        </p:nvSpPr>
        <p:spPr>
          <a:xfrm>
            <a:off x="4758811" y="27249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subTitle" idx="3"/>
          </p:nvPr>
        </p:nvSpPr>
        <p:spPr>
          <a:xfrm>
            <a:off x="4758806" y="318215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title" idx="4"/>
          </p:nvPr>
        </p:nvSpPr>
        <p:spPr>
          <a:xfrm>
            <a:off x="2739410" y="27249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subTitle" idx="5"/>
          </p:nvPr>
        </p:nvSpPr>
        <p:spPr>
          <a:xfrm>
            <a:off x="2739408" y="318215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title" idx="6"/>
          </p:nvPr>
        </p:nvSpPr>
        <p:spPr>
          <a:xfrm>
            <a:off x="6778212" y="27249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7"/>
          </p:nvPr>
        </p:nvSpPr>
        <p:spPr>
          <a:xfrm>
            <a:off x="6778205" y="3182150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9" name="Google Shape;229;p26"/>
          <p:cNvGrpSpPr/>
          <p:nvPr/>
        </p:nvGrpSpPr>
        <p:grpSpPr>
          <a:xfrm flipH="1">
            <a:off x="-227075" y="-6920"/>
            <a:ext cx="846139" cy="916664"/>
            <a:chOff x="4609750" y="1462400"/>
            <a:chExt cx="1524025" cy="1671525"/>
          </a:xfrm>
        </p:grpSpPr>
        <p:sp>
          <p:nvSpPr>
            <p:cNvPr id="230" name="Google Shape;230;p26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6"/>
          <p:cNvSpPr txBox="1">
            <a:spLocks noGrp="1"/>
          </p:cNvSpPr>
          <p:nvPr>
            <p:ph type="title" idx="8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74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0" y="2880175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 flipH="1">
            <a:off x="7961700" y="0"/>
            <a:ext cx="1182300" cy="274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1969100" y="3872100"/>
            <a:ext cx="5205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 flipH="1">
            <a:off x="-227075" y="-6920"/>
            <a:ext cx="846139" cy="916664"/>
            <a:chOff x="4609750" y="1462400"/>
            <a:chExt cx="1524025" cy="1671525"/>
          </a:xfrm>
        </p:grpSpPr>
        <p:sp>
          <p:nvSpPr>
            <p:cNvPr id="159" name="Google Shape;159;p20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5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/>
          <p:nvPr/>
        </p:nvSpPr>
        <p:spPr>
          <a:xfrm>
            <a:off x="0" y="2880175"/>
            <a:ext cx="2286000" cy="22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 flipH="1">
            <a:off x="7961700" y="0"/>
            <a:ext cx="1182300" cy="274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57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5876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64" r:id="rId5"/>
    <p:sldLayoutId id="2147483665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>
            <a:spLocks noGrp="1"/>
          </p:cNvSpPr>
          <p:nvPr>
            <p:ph type="ctrTitle"/>
          </p:nvPr>
        </p:nvSpPr>
        <p:spPr>
          <a:xfrm>
            <a:off x="683568" y="1203598"/>
            <a:ext cx="5335074" cy="15150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dirty="0" smtClean="0">
                <a:solidFill>
                  <a:schemeClr val="dk1"/>
                </a:solidFill>
              </a:rPr>
              <a:t>Декларационная кампания 2024</a:t>
            </a:r>
            <a:endParaRPr lang="en" sz="3900" dirty="0">
              <a:solidFill>
                <a:schemeClr val="dk1"/>
              </a:solidFill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6691375" y="4420500"/>
            <a:ext cx="1732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01</a:t>
            </a:r>
            <a:r>
              <a:rPr lang="ru-RU" dirty="0" smtClean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.12.</a:t>
            </a:r>
            <a:r>
              <a:rPr lang="en" dirty="0" smtClean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2023</a:t>
            </a:r>
            <a:endParaRPr dirty="0">
              <a:solidFill>
                <a:schemeClr val="tx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311" name="Google Shape;311;p36"/>
          <p:cNvGrpSpPr/>
          <p:nvPr/>
        </p:nvGrpSpPr>
        <p:grpSpPr>
          <a:xfrm flipH="1">
            <a:off x="5356522" y="1635546"/>
            <a:ext cx="1533779" cy="1768139"/>
            <a:chOff x="4609750" y="1462400"/>
            <a:chExt cx="1524025" cy="1671525"/>
          </a:xfrm>
        </p:grpSpPr>
        <p:sp>
          <p:nvSpPr>
            <p:cNvPr id="312" name="Google Shape;312;p36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6"/>
          <p:cNvGrpSpPr/>
          <p:nvPr/>
        </p:nvGrpSpPr>
        <p:grpSpPr>
          <a:xfrm rot="10800000">
            <a:off x="6890194" y="1635716"/>
            <a:ext cx="1533779" cy="1768139"/>
            <a:chOff x="4609750" y="1462400"/>
            <a:chExt cx="1524025" cy="1671525"/>
          </a:xfrm>
        </p:grpSpPr>
        <p:sp>
          <p:nvSpPr>
            <p:cNvPr id="316" name="Google Shape;316;p36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9961" y="2718668"/>
            <a:ext cx="4774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п</a:t>
            </a:r>
            <a:r>
              <a:rPr lang="ru-RU" sz="1600" dirty="0" smtClean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орядок представления сведений </a:t>
            </a:r>
            <a:r>
              <a:rPr lang="en-US" sz="1600" dirty="0" smtClean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о доходах, расходах, об имуществе </a:t>
            </a:r>
            <a:r>
              <a:rPr lang="en-US" sz="1600" dirty="0" smtClean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и обязательствах имущественного характера</a:t>
            </a:r>
            <a:endParaRPr lang="ru-RU" sz="1600" dirty="0">
              <a:solidFill>
                <a:schemeClr val="bg2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Сведения из СФР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347614"/>
            <a:ext cx="523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Сведения о пособиях, социальных выплатах</a:t>
            </a:r>
          </a:p>
          <a:p>
            <a:r>
              <a:rPr lang="ru-RU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еобходимо запрашивать в СФР</a:t>
            </a:r>
          </a:p>
          <a:p>
            <a:endParaRPr lang="ru-RU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том числе: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временной нетрудоспособности 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рождении ребенка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беременности и родам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уходу за ребенком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Дополнительное материальное обеспечение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Выплаты призывникам и семьям военнослужащих</a:t>
            </a:r>
            <a:endParaRPr lang="ru-RU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Пенсия</a:t>
            </a:r>
            <a:endParaRPr lang="ru-RU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Социальная доплата к пенсии и другие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19143"/>
            <a:ext cx="3370048" cy="360610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249870" y="277495"/>
            <a:ext cx="737148" cy="317738"/>
            <a:chOff x="8342866" y="284776"/>
            <a:chExt cx="737148" cy="3177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Сведения из </a:t>
            </a:r>
            <a:r>
              <a:rPr lang="ru-RU" dirty="0" smtClean="0">
                <a:solidFill>
                  <a:schemeClr val="bg2"/>
                </a:solidFill>
              </a:rPr>
              <a:t>ФНС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31590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личном кабинете налогоплательщика Вы можете получить Справку 6-ндфл за 2023 г., а также сведения о банковских счетах.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Необходимо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понимать, что сведения 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банковских счетах, полученные в ФНС России, не подходят для заполнения справок </a:t>
            </a: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доходах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запрашиваются в целях уточнения </a:t>
            </a:r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организаций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которые в последующем необходимо обратиться для получения достоверных и полных сведений о счетах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остатках на них.</a:t>
            </a:r>
          </a:p>
          <a:p>
            <a:pPr algn="just"/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Сведения о счетах физических лиц представляются банками </a:t>
            </a:r>
            <a:b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в налоговые органы с 1 июля 2014 г., в связи с чем налоговые органы могут не располагать информацией о счетах, открытых ранее этой даты.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244408" y="267494"/>
            <a:ext cx="737148" cy="317738"/>
            <a:chOff x="8342866" y="284776"/>
            <a:chExt cx="737148" cy="3177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Банковская </a:t>
            </a:r>
            <a:r>
              <a:rPr lang="ru-RU" dirty="0" smtClean="0">
                <a:solidFill>
                  <a:schemeClr val="bg2"/>
                </a:solidFill>
              </a:rPr>
              <a:t>выписка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03598"/>
            <a:ext cx="80014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Банк должен предоставить выписку по установленной форме.</a:t>
            </a:r>
          </a:p>
          <a:p>
            <a:pPr algn="ctr"/>
            <a:endParaRPr lang="ru-RU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Указание Банка России от 27 мая 2021 г. № 5798-У </a:t>
            </a:r>
            <a:b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«О порядке предоставления кредитными организациями </a:t>
            </a:r>
            <a: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некредитными финансовыми организациями гражданам сведений </a:t>
            </a:r>
            <a: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</a:t>
            </a:r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наличии счетов и иной информации, необходимой для представления гражданами сведений о доходах, расходах, </a:t>
            </a:r>
            <a:b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 имуществе и обязательствах имущественного характера, </a:t>
            </a:r>
            <a: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</a:t>
            </a:r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единой форме предоставления сведений </a:t>
            </a:r>
            <a: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порядке ее заполнения»</a:t>
            </a:r>
            <a:endParaRPr lang="ru-R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244408" y="267494"/>
            <a:ext cx="737148" cy="317738"/>
            <a:chOff x="8342866" y="284776"/>
            <a:chExt cx="737148" cy="3177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1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206769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В случае, если организация отказывается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предоставить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сведения по установленной форме, необходимо написать заявление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4032448" cy="453852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172400" y="4601130"/>
            <a:ext cx="737148" cy="317738"/>
            <a:chOff x="8342866" y="284776"/>
            <a:chExt cx="737148" cy="31773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7" name="Google Shape;673;p53"/>
          <p:cNvSpPr txBox="1">
            <a:spLocks noGrp="1"/>
          </p:cNvSpPr>
          <p:nvPr>
            <p:ph type="title"/>
          </p:nvPr>
        </p:nvSpPr>
        <p:spPr>
          <a:xfrm>
            <a:off x="4950000" y="463300"/>
            <a:ext cx="347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Банковская </a:t>
            </a:r>
            <a:r>
              <a:rPr lang="ru-RU" dirty="0">
                <a:solidFill>
                  <a:schemeClr val="bg2"/>
                </a:solidFill>
              </a:rPr>
              <a:t>выписка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Форма </a:t>
            </a:r>
            <a:r>
              <a:rPr lang="ru-RU" dirty="0">
                <a:solidFill>
                  <a:schemeClr val="bg2"/>
                </a:solidFill>
              </a:rPr>
              <a:t>Справки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03598"/>
            <a:ext cx="8001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ru-RU" sz="2400" dirty="0">
                <a:latin typeface="Calibri Light" pitchFamily="34" charset="0"/>
                <a:cs typeface="Calibri Light" pitchFamily="34" charset="0"/>
              </a:rPr>
              <a:t>Сведения о доходах представляются </a:t>
            </a:r>
            <a:r>
              <a:rPr lang="ru-RU" sz="2400" dirty="0" smtClean="0">
                <a:latin typeface="Calibri Light" pitchFamily="34" charset="0"/>
                <a:cs typeface="Calibri Light" pitchFamily="34" charset="0"/>
              </a:rPr>
              <a:t>в </a:t>
            </a:r>
            <a:r>
              <a:rPr lang="ru-RU" sz="2400" dirty="0">
                <a:latin typeface="Calibri Light" pitchFamily="34" charset="0"/>
                <a:cs typeface="Calibri Light" pitchFamily="34" charset="0"/>
              </a:rPr>
              <a:t>виде Справки</a:t>
            </a:r>
          </a:p>
          <a:p>
            <a:pPr marL="0" indent="0"/>
            <a:endParaRPr lang="ru-RU" sz="24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/>
            <a:r>
              <a:rPr lang="ru-RU" sz="2400" dirty="0">
                <a:latin typeface="Calibri Light" pitchFamily="34" charset="0"/>
                <a:cs typeface="Calibri Light" pitchFamily="34" charset="0"/>
              </a:rPr>
              <a:t>Форма Справки строго регламентирована, заполняется исключительно в специальном программном обеспечении «Справки БК», дистрибутив программы расположен </a:t>
            </a:r>
            <a:br>
              <a:rPr lang="ru-RU" sz="2400" dirty="0">
                <a:latin typeface="Calibri Light" pitchFamily="34" charset="0"/>
                <a:cs typeface="Calibri Light" pitchFamily="34" charset="0"/>
              </a:rPr>
            </a:br>
            <a:r>
              <a:rPr lang="ru-RU" sz="2400" dirty="0">
                <a:latin typeface="Calibri Light" pitchFamily="34" charset="0"/>
                <a:cs typeface="Calibri Light" pitchFamily="34" charset="0"/>
              </a:rPr>
              <a:t>на официальном сайте Президента Российской Федерации</a:t>
            </a:r>
          </a:p>
          <a:p>
            <a:pPr marL="0" indent="0"/>
            <a:endParaRPr lang="ru-RU" sz="24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/>
            <a:r>
              <a:rPr lang="ru-RU" sz="2400" dirty="0">
                <a:latin typeface="Calibri Light" pitchFamily="34" charset="0"/>
                <a:cs typeface="Calibri Light" pitchFamily="34" charset="0"/>
              </a:rPr>
              <a:t>Перед заполнением Сведений о доходах убедитесь, что у Вас установлена актуальная версия программы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244408" y="267494"/>
            <a:ext cx="737148" cy="317738"/>
            <a:chOff x="8342866" y="284776"/>
            <a:chExt cx="737148" cy="3177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7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>
            <a:spLocks noGrp="1"/>
          </p:cNvSpPr>
          <p:nvPr>
            <p:ph type="subTitle" idx="1"/>
          </p:nvPr>
        </p:nvSpPr>
        <p:spPr>
          <a:xfrm>
            <a:off x="720000" y="2020475"/>
            <a:ext cx="3635976" cy="16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Представляются актуальные данные на момент представления сведений</a:t>
            </a:r>
          </a:p>
          <a:p>
            <a:pPr marL="0" indent="0"/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/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В поле «занимаемая (замещаемая) должность» указывается должность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31 декабря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2023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г.</a:t>
            </a:r>
          </a:p>
          <a:p>
            <a:pPr marL="0" indent="0"/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/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Все остальные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разделы представляются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 отчетную дату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отчетный период</a:t>
            </a:r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/>
          </p:nvPr>
        </p:nvSpPr>
        <p:spPr>
          <a:xfrm>
            <a:off x="720000" y="459525"/>
            <a:ext cx="3852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/>
              <a:t>Титульный </a:t>
            </a:r>
            <a:r>
              <a:rPr lang="ru-RU" dirty="0">
                <a:solidFill>
                  <a:schemeClr val="bg2"/>
                </a:solidFill>
              </a:rPr>
              <a:t>лист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436" y="4659982"/>
            <a:ext cx="737148" cy="317738"/>
            <a:chOff x="8342866" y="284776"/>
            <a:chExt cx="737148" cy="317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478"/>
            <a:ext cx="432048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2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3"/>
          <p:cNvSpPr txBox="1">
            <a:spLocks noGrp="1"/>
          </p:cNvSpPr>
          <p:nvPr>
            <p:ph type="subTitle" idx="1"/>
          </p:nvPr>
        </p:nvSpPr>
        <p:spPr>
          <a:xfrm>
            <a:off x="5292080" y="1203598"/>
            <a:ext cx="3131620" cy="35892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Aft>
                <a:spcPts val="400"/>
              </a:spcAft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Представляются сведения </a:t>
            </a:r>
            <a:br>
              <a:rPr lang="ru-RU" sz="1700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о всех доходах, полученных </a:t>
            </a:r>
            <a:br>
              <a:rPr lang="ru-RU" sz="1700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в 2023 году, в том числе:</a:t>
            </a:r>
            <a:br>
              <a:rPr lang="ru-RU" sz="1700" dirty="0" smtClean="0">
                <a:latin typeface="Calibri Light" pitchFamily="34" charset="0"/>
                <a:cs typeface="Calibri Light" pitchFamily="34" charset="0"/>
              </a:rPr>
            </a:br>
            <a:endParaRPr lang="ru-RU" sz="1700" dirty="0" smtClean="0">
              <a:latin typeface="Calibri Light" pitchFamily="34" charset="0"/>
              <a:cs typeface="Calibri Light" pitchFamily="34" charset="0"/>
            </a:endParaRP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Заработной платы</a:t>
            </a: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Продажи имущества</a:t>
            </a: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Единовременных выплат</a:t>
            </a: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Пособий</a:t>
            </a:r>
            <a:endParaRPr lang="ru-RU" sz="1700" dirty="0">
              <a:latin typeface="Calibri Light" pitchFamily="34" charset="0"/>
              <a:cs typeface="Calibri Light" pitchFamily="34" charset="0"/>
            </a:endParaRP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Банковских вкладов</a:t>
            </a: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Пенсий</a:t>
            </a:r>
            <a:endParaRPr lang="ru-RU" sz="1700" dirty="0">
              <a:latin typeface="Calibri Light" pitchFamily="34" charset="0"/>
              <a:cs typeface="Calibri Light" pitchFamily="34" charset="0"/>
            </a:endParaRP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Алиментов</a:t>
            </a:r>
            <a:endParaRPr lang="ru-RU" sz="1700" dirty="0">
              <a:latin typeface="Calibri Light" pitchFamily="34" charset="0"/>
              <a:cs typeface="Calibri Light" pitchFamily="34" charset="0"/>
            </a:endParaRPr>
          </a:p>
          <a:p>
            <a:pPr marL="241300" lvl="0" indent="-228600" algn="l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Лотерей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endParaRPr lang="ru-RU" sz="1700" dirty="0" smtClean="0">
              <a:latin typeface="Calibri Light" pitchFamily="34" charset="0"/>
              <a:cs typeface="Calibri Light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16416" y="4587974"/>
            <a:ext cx="737148" cy="317738"/>
            <a:chOff x="8342866" y="284776"/>
            <a:chExt cx="737148" cy="3177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10" name="Google Shape;673;p53"/>
          <p:cNvSpPr txBox="1">
            <a:spLocks noGrp="1"/>
          </p:cNvSpPr>
          <p:nvPr>
            <p:ph type="title"/>
          </p:nvPr>
        </p:nvSpPr>
        <p:spPr>
          <a:xfrm>
            <a:off x="4950000" y="463300"/>
            <a:ext cx="347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 smtClean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1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1" name="Google Shape;353;p39"/>
          <p:cNvSpPr txBox="1">
            <a:spLocks/>
          </p:cNvSpPr>
          <p:nvPr/>
        </p:nvSpPr>
        <p:spPr>
          <a:xfrm>
            <a:off x="827584" y="915566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r">
              <a:buFont typeface="Assistant"/>
              <a:buNone/>
            </a:pP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Сведения о доходах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11510"/>
            <a:ext cx="4392489" cy="43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>
            <a:spLocks noGrp="1"/>
          </p:cNvSpPr>
          <p:nvPr>
            <p:ph type="subTitle" idx="1"/>
          </p:nvPr>
        </p:nvSpPr>
        <p:spPr>
          <a:xfrm>
            <a:off x="611560" y="1635646"/>
            <a:ext cx="3456384" cy="26642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400"/>
              </a:spcAft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Сведения представляются только если в 2023 году осуществлен расход, превышающий общий доход супругов за 3 года </a:t>
            </a:r>
            <a:br>
              <a:rPr lang="ru-RU" sz="1700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(2020, 2021, 2022) </a:t>
            </a:r>
          </a:p>
          <a:p>
            <a:pPr marL="0" lvl="0" indent="0">
              <a:spcAft>
                <a:spcPts val="400"/>
              </a:spcAft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ru-RU" sz="1700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в том числе расходы на покупку: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Транспортных средств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Недвижимого имущества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Акций</a:t>
            </a:r>
            <a:endParaRPr lang="ru-RU" sz="1700" dirty="0">
              <a:latin typeface="Calibri Light" pitchFamily="34" charset="0"/>
              <a:cs typeface="Calibri Light" pitchFamily="34" charset="0"/>
            </a:endParaRP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itchFamily="34" charset="0"/>
                <a:cs typeface="Calibri Light" pitchFamily="34" charset="0"/>
              </a:rPr>
              <a:t>Цифровой валюты</a:t>
            </a:r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/>
          </p:nvPr>
        </p:nvSpPr>
        <p:spPr>
          <a:xfrm>
            <a:off x="720000" y="459525"/>
            <a:ext cx="3852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Раздел</a:t>
            </a:r>
            <a:r>
              <a:rPr lang="ru-RU" dirty="0" smtClean="0">
                <a:solidFill>
                  <a:schemeClr val="bg2"/>
                </a:solidFill>
              </a:rPr>
              <a:t> 2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436" y="4659982"/>
            <a:ext cx="737148" cy="317738"/>
            <a:chOff x="8342866" y="284776"/>
            <a:chExt cx="737148" cy="317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10" name="Google Shape;353;p39"/>
          <p:cNvSpPr txBox="1">
            <a:spLocks/>
          </p:cNvSpPr>
          <p:nvPr/>
        </p:nvSpPr>
        <p:spPr>
          <a:xfrm>
            <a:off x="683568" y="915566"/>
            <a:ext cx="763284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Сведения о </a:t>
            </a: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расходах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562;p48"/>
          <p:cNvGrpSpPr/>
          <p:nvPr/>
        </p:nvGrpSpPr>
        <p:grpSpPr>
          <a:xfrm>
            <a:off x="2940198" y="3831525"/>
            <a:ext cx="1631801" cy="1635028"/>
            <a:chOff x="1339325" y="1462400"/>
            <a:chExt cx="1524025" cy="1671525"/>
          </a:xfrm>
        </p:grpSpPr>
        <p:sp>
          <p:nvSpPr>
            <p:cNvPr id="15" name="Google Shape;563;p48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4;p48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5;p48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62;p48"/>
          <p:cNvGrpSpPr/>
          <p:nvPr/>
        </p:nvGrpSpPr>
        <p:grpSpPr>
          <a:xfrm>
            <a:off x="6444208" y="-452586"/>
            <a:ext cx="1631801" cy="1635028"/>
            <a:chOff x="1339325" y="1462400"/>
            <a:chExt cx="1524025" cy="1671525"/>
          </a:xfrm>
        </p:grpSpPr>
        <p:sp>
          <p:nvSpPr>
            <p:cNvPr id="11" name="Google Shape;563;p48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4;p48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5;p48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00392" y="4622367"/>
            <a:ext cx="737148" cy="317738"/>
            <a:chOff x="8342866" y="284776"/>
            <a:chExt cx="737148" cy="31773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32" y="0"/>
            <a:ext cx="5301976" cy="49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3.1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Google Shape;353;p39"/>
          <p:cNvSpPr txBox="1">
            <a:spLocks/>
          </p:cNvSpPr>
          <p:nvPr/>
        </p:nvSpPr>
        <p:spPr>
          <a:xfrm>
            <a:off x="729126" y="915566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Font typeface="Assistant"/>
              <a:buNone/>
            </a:pP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Недвижимое имущество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grpSp>
        <p:nvGrpSpPr>
          <p:cNvPr id="7" name="Google Shape;566;p48"/>
          <p:cNvGrpSpPr/>
          <p:nvPr/>
        </p:nvGrpSpPr>
        <p:grpSpPr>
          <a:xfrm rot="10800000">
            <a:off x="7140177" y="954861"/>
            <a:ext cx="1475656" cy="2160239"/>
            <a:chOff x="1339325" y="1462400"/>
            <a:chExt cx="1524025" cy="1671525"/>
          </a:xfrm>
        </p:grpSpPr>
        <p:sp>
          <p:nvSpPr>
            <p:cNvPr id="8" name="Google Shape;567;p48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8;p48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9;p48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62;p48"/>
          <p:cNvGrpSpPr/>
          <p:nvPr/>
        </p:nvGrpSpPr>
        <p:grpSpPr>
          <a:xfrm>
            <a:off x="-36513" y="3579862"/>
            <a:ext cx="1631801" cy="1635028"/>
            <a:chOff x="1339325" y="1462400"/>
            <a:chExt cx="1524025" cy="1671525"/>
          </a:xfrm>
        </p:grpSpPr>
        <p:sp>
          <p:nvSpPr>
            <p:cNvPr id="12" name="Google Shape;563;p48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4;p48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5;p48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561;p48"/>
          <p:cNvSpPr txBox="1">
            <a:spLocks/>
          </p:cNvSpPr>
          <p:nvPr/>
        </p:nvSpPr>
        <p:spPr>
          <a:xfrm>
            <a:off x="3203848" y="349864"/>
            <a:ext cx="4176464" cy="120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algn="ctr"/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Раздел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заполняется в строгом соответствии с правоустанавливающими документами, сохраняя порядок </a:t>
            </a:r>
            <a:b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 структуру, указанную на слайде</a:t>
            </a:r>
            <a:r>
              <a:rPr lang="ru-RU" sz="1800" dirty="0" smtClean="0"/>
              <a:t> </a:t>
            </a:r>
            <a:endParaRPr lang="ru-RU" sz="1800" dirty="0">
              <a:solidFill>
                <a:schemeClr val="dk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1600"/>
            <a:ext cx="83643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6"/>
          <p:cNvSpPr txBox="1">
            <a:spLocks noGrp="1"/>
          </p:cNvSpPr>
          <p:nvPr>
            <p:ph type="body" idx="1"/>
          </p:nvPr>
        </p:nvSpPr>
        <p:spPr>
          <a:xfrm>
            <a:off x="729126" y="1341778"/>
            <a:ext cx="450007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Обязанность государственного гражданского служащего представлять Сведения о доходах </a:t>
            </a:r>
            <a:r>
              <a:rPr lang="ru-RU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закреплена</a:t>
            </a:r>
            <a:r>
              <a:rPr lang="ru-RU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:</a:t>
            </a:r>
            <a:endParaRPr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marL="241300" lvl="0" indent="-228600">
              <a:buSzPts val="1600"/>
              <a:buFont typeface="Anaheim"/>
              <a:buChar char="●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Указ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Президента Российской Федерации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от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18 мая 2009 года № 557 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241300" lvl="0" indent="-228600">
              <a:buSzPts val="1600"/>
              <a:buFont typeface="Anaheim"/>
              <a:buChar char="●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Указ Президента Российской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Федерации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от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18 мая 2009 года №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559</a:t>
            </a:r>
          </a:p>
          <a:p>
            <a:pPr marL="241300" lvl="0" indent="-228600">
              <a:buSzPts val="1600"/>
              <a:buFont typeface="Anaheim"/>
              <a:buChar char="●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Федеральный закон от 27 июля 2004 года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№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79 «О государственной гражданской службе Российской Федерации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»</a:t>
            </a:r>
          </a:p>
          <a:p>
            <a:pPr marL="241300" indent="-228600">
              <a:buSzPts val="1600"/>
              <a:buFont typeface="Anaheim"/>
              <a:buChar char="●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Федеральный закон от 25 декабря 2008 года № 273 «О противодействии коррупции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02" name="Google Shape;502;p46"/>
          <p:cNvSpPr txBox="1">
            <a:spLocks noGrp="1"/>
          </p:cNvSpPr>
          <p:nvPr>
            <p:ph type="title"/>
          </p:nvPr>
        </p:nvSpPr>
        <p:spPr>
          <a:xfrm>
            <a:off x="720000" y="195486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Основания для подачи </a:t>
            </a: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Сведений о доходах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503" name="Google Shape;503;p46"/>
          <p:cNvGrpSpPr/>
          <p:nvPr/>
        </p:nvGrpSpPr>
        <p:grpSpPr>
          <a:xfrm>
            <a:off x="6145272" y="1843406"/>
            <a:ext cx="2998721" cy="3300092"/>
            <a:chOff x="6219000" y="1462400"/>
            <a:chExt cx="1524050" cy="1671525"/>
          </a:xfrm>
        </p:grpSpPr>
        <p:sp>
          <p:nvSpPr>
            <p:cNvPr id="504" name="Google Shape;504;p46"/>
            <p:cNvSpPr/>
            <p:nvPr/>
          </p:nvSpPr>
          <p:spPr>
            <a:xfrm>
              <a:off x="6219050" y="1462400"/>
              <a:ext cx="758450" cy="756250"/>
            </a:xfrm>
            <a:custGeom>
              <a:avLst/>
              <a:gdLst/>
              <a:ahLst/>
              <a:cxnLst/>
              <a:rect l="l" t="t" r="r" b="b"/>
              <a:pathLst>
                <a:path w="30338" h="30250" extrusionOk="0">
                  <a:moveTo>
                    <a:pt x="0" y="0"/>
                  </a:moveTo>
                  <a:lnTo>
                    <a:pt x="0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219000" y="2218625"/>
              <a:ext cx="1524050" cy="915300"/>
            </a:xfrm>
            <a:custGeom>
              <a:avLst/>
              <a:gdLst/>
              <a:ahLst/>
              <a:cxnLst/>
              <a:rect l="l" t="t" r="r" b="b"/>
              <a:pathLst>
                <a:path w="60962" h="36612" extrusionOk="0">
                  <a:moveTo>
                    <a:pt x="1" y="1"/>
                  </a:moveTo>
                  <a:lnTo>
                    <a:pt x="30623" y="36611"/>
                  </a:lnTo>
                  <a:lnTo>
                    <a:pt x="60962" y="36611"/>
                  </a:lnTo>
                  <a:lnTo>
                    <a:pt x="30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6977450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1" y="0"/>
                  </a:moveTo>
                  <a:lnTo>
                    <a:pt x="1" y="30250"/>
                  </a:lnTo>
                  <a:lnTo>
                    <a:pt x="30624" y="66860"/>
                  </a:lnTo>
                  <a:lnTo>
                    <a:pt x="30624" y="366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46"/>
          <p:cNvGrpSpPr/>
          <p:nvPr/>
        </p:nvGrpSpPr>
        <p:grpSpPr>
          <a:xfrm flipH="1">
            <a:off x="6290179" y="1028842"/>
            <a:ext cx="1349372" cy="1484983"/>
            <a:chOff x="1339325" y="1462400"/>
            <a:chExt cx="1524025" cy="1671525"/>
          </a:xfrm>
        </p:grpSpPr>
        <p:sp>
          <p:nvSpPr>
            <p:cNvPr id="508" name="Google Shape;508;p46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46"/>
          <p:cNvGrpSpPr/>
          <p:nvPr/>
        </p:nvGrpSpPr>
        <p:grpSpPr>
          <a:xfrm flipH="1">
            <a:off x="4796480" y="1843324"/>
            <a:ext cx="1349372" cy="1484983"/>
            <a:chOff x="1339325" y="1462400"/>
            <a:chExt cx="1524025" cy="1671525"/>
          </a:xfrm>
        </p:grpSpPr>
        <p:sp>
          <p:nvSpPr>
            <p:cNvPr id="512" name="Google Shape;512;p46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21" name="Google Shape;353;p39"/>
          <p:cNvSpPr txBox="1">
            <a:spLocks/>
          </p:cNvSpPr>
          <p:nvPr/>
        </p:nvSpPr>
        <p:spPr>
          <a:xfrm>
            <a:off x="729126" y="915566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Font typeface="Assistant"/>
              <a:buNone/>
            </a:pP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3.</a:t>
            </a:r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Google Shape;353;p39"/>
          <p:cNvSpPr txBox="1">
            <a:spLocks/>
          </p:cNvSpPr>
          <p:nvPr/>
        </p:nvSpPr>
        <p:spPr>
          <a:xfrm>
            <a:off x="729126" y="915566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Font typeface="Assistant"/>
              <a:buNone/>
            </a:pP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Транспортные средства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grpSp>
        <p:nvGrpSpPr>
          <p:cNvPr id="7" name="Google Shape;566;p48"/>
          <p:cNvGrpSpPr/>
          <p:nvPr/>
        </p:nvGrpSpPr>
        <p:grpSpPr>
          <a:xfrm rot="10800000">
            <a:off x="7140177" y="954861"/>
            <a:ext cx="1475656" cy="2160239"/>
            <a:chOff x="1339325" y="1462400"/>
            <a:chExt cx="1524025" cy="1671525"/>
          </a:xfrm>
        </p:grpSpPr>
        <p:sp>
          <p:nvSpPr>
            <p:cNvPr id="8" name="Google Shape;567;p48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8;p48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9;p48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62;p48"/>
          <p:cNvGrpSpPr/>
          <p:nvPr/>
        </p:nvGrpSpPr>
        <p:grpSpPr>
          <a:xfrm>
            <a:off x="-36513" y="3579862"/>
            <a:ext cx="1631801" cy="1635028"/>
            <a:chOff x="1339325" y="1462400"/>
            <a:chExt cx="1524025" cy="1671525"/>
          </a:xfrm>
        </p:grpSpPr>
        <p:sp>
          <p:nvSpPr>
            <p:cNvPr id="12" name="Google Shape;563;p48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4;p48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5;p48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7" y="1347614"/>
            <a:ext cx="7321005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4"/>
          <p:cNvSpPr txBox="1">
            <a:spLocks noGrp="1"/>
          </p:cNvSpPr>
          <p:nvPr>
            <p:ph type="subTitle" idx="1"/>
          </p:nvPr>
        </p:nvSpPr>
        <p:spPr>
          <a:xfrm>
            <a:off x="467544" y="3723878"/>
            <a:ext cx="8243896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Важным отличием от традиционных (консервативных)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инструментов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является способ выпуска, учета и обращения, которые возможны только путем внесения (изменения) записей в информационную систему на основе распределенного реестра,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также в иные информационные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системы</a:t>
            </a:r>
            <a:endParaRPr lang="ru-RU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1" name="Google Shape;681;p54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 smtClean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3.3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82" name="Google Shape;682;p54"/>
          <p:cNvSpPr/>
          <p:nvPr/>
        </p:nvSpPr>
        <p:spPr>
          <a:xfrm>
            <a:off x="729126" y="1563638"/>
            <a:ext cx="7875322" cy="2088232"/>
          </a:xfrm>
          <a:prstGeom prst="rect">
            <a:avLst/>
          </a:prstGeom>
          <a:gradFill>
            <a:gsLst>
              <a:gs pos="0">
                <a:srgbClr val="69D0B9"/>
              </a:gs>
              <a:gs pos="100000">
                <a:srgbClr val="32847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53;p39"/>
          <p:cNvSpPr txBox="1">
            <a:spLocks/>
          </p:cNvSpPr>
          <p:nvPr/>
        </p:nvSpPr>
        <p:spPr>
          <a:xfrm>
            <a:off x="729126" y="987574"/>
            <a:ext cx="7587290" cy="32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Цифровые финансовые активы, цифровые права, включающие в себя одновременно цифровые финансовые активы и иные финансовые права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graphicFrame>
        <p:nvGraphicFramePr>
          <p:cNvPr id="11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14616"/>
              </p:ext>
            </p:extLst>
          </p:nvPr>
        </p:nvGraphicFramePr>
        <p:xfrm>
          <a:off x="827584" y="1610494"/>
          <a:ext cx="7632848" cy="199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1909341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№ п/п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Наименование цифрового финансового актива или цифрового права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Дата приобретения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 количество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81-с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11.11.2020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StartEngine Capital, LLC, США,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it-IT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CIK 0001665160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Blockport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10.12.2020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Tokeny sàrl, 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Люксембург,  </a:t>
                      </a:r>
                      <a:r>
                        <a:rPr lang="en-U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Registration number: B218805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4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4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 smtClean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3.4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Google Shape;353;p39"/>
          <p:cNvSpPr txBox="1">
            <a:spLocks/>
          </p:cNvSpPr>
          <p:nvPr/>
        </p:nvSpPr>
        <p:spPr>
          <a:xfrm>
            <a:off x="729126" y="987574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Утилитарные цифровые права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10" name="Google Shape;793;p60"/>
          <p:cNvSpPr/>
          <p:nvPr/>
        </p:nvSpPr>
        <p:spPr>
          <a:xfrm>
            <a:off x="5940152" y="800272"/>
            <a:ext cx="2919900" cy="3893100"/>
          </a:xfrm>
          <a:prstGeom prst="roundRect">
            <a:avLst>
              <a:gd name="adj" fmla="val 4981"/>
            </a:avLst>
          </a:prstGeom>
          <a:gradFill>
            <a:gsLst>
              <a:gs pos="0">
                <a:srgbClr val="69D0B9"/>
              </a:gs>
              <a:gs pos="100000">
                <a:srgbClr val="32847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795;p60"/>
          <p:cNvPicPr preferRelativeResize="0"/>
          <p:nvPr/>
        </p:nvPicPr>
        <p:blipFill rotWithShape="1">
          <a:blip r:embed="rId5">
            <a:alphaModFix/>
          </a:blip>
          <a:srcRect t="7705" r="2865" b="12358"/>
          <a:stretch/>
        </p:blipFill>
        <p:spPr>
          <a:xfrm>
            <a:off x="6021302" y="915566"/>
            <a:ext cx="2757600" cy="3406500"/>
          </a:xfrm>
          <a:prstGeom prst="roundRect">
            <a:avLst>
              <a:gd name="adj" fmla="val 3784"/>
            </a:avLst>
          </a:prstGeom>
          <a:noFill/>
          <a:ln>
            <a:noFill/>
          </a:ln>
        </p:spPr>
      </p:pic>
      <p:sp>
        <p:nvSpPr>
          <p:cNvPr id="13" name="Google Shape;794;p60"/>
          <p:cNvSpPr/>
          <p:nvPr/>
        </p:nvSpPr>
        <p:spPr>
          <a:xfrm>
            <a:off x="7298702" y="4334506"/>
            <a:ext cx="202800" cy="2028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67765"/>
              </p:ext>
            </p:extLst>
          </p:nvPr>
        </p:nvGraphicFramePr>
        <p:xfrm>
          <a:off x="395536" y="1851670"/>
          <a:ext cx="5328591" cy="2304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22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1053329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177244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018701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1645595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83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№ п/п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Уникальное условное обозначение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Дата приобретения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Объем инвестиций (руб.)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Сведения об операторе инвестиционной платформы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7140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Заём № 3041814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25.08.2020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100000,00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ООО «Поток.Диджитал», </a:t>
                      </a:r>
                    </a:p>
                    <a:p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ИНН 9701046627 </a:t>
                      </a:r>
                    </a:p>
                    <a:p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ОГРН 1167746721735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6339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Заём № 3044635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03.09.2020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125000,00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ООО «Поток.Диджитал»,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ИНН 9701046627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ОГРН 1167746721735</a:t>
                      </a:r>
                      <a:endParaRPr lang="ru-RU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4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4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 smtClean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3.5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Google Shape;353;p39"/>
          <p:cNvSpPr txBox="1">
            <a:spLocks/>
          </p:cNvSpPr>
          <p:nvPr/>
        </p:nvSpPr>
        <p:spPr>
          <a:xfrm>
            <a:off x="729126" y="987574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Цифровая валюта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4606942"/>
            <a:ext cx="737148" cy="317738"/>
            <a:chOff x="8342866" y="284776"/>
            <a:chExt cx="737148" cy="317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graphicFrame>
        <p:nvGraphicFramePr>
          <p:cNvPr id="10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60294"/>
              </p:ext>
            </p:extLst>
          </p:nvPr>
        </p:nvGraphicFramePr>
        <p:xfrm>
          <a:off x="611560" y="1403862"/>
          <a:ext cx="5400600" cy="1675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90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1885924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371580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06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68722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№ п/п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Наименование </a:t>
                      </a:r>
                      <a:endParaRPr lang="ru-RU" sz="15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цифровой </a:t>
                      </a:r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валюты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Дата приобретения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 количество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197622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33921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Bitcoin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13.06.2020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0,01156018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33921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Ethereum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30.03.2020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1,52</a:t>
                      </a:r>
                      <a:endParaRPr lang="ru-RU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11" name="Google Shape;680;p54"/>
          <p:cNvSpPr txBox="1">
            <a:spLocks noGrp="1"/>
          </p:cNvSpPr>
          <p:nvPr>
            <p:ph type="subTitle" idx="1"/>
          </p:nvPr>
        </p:nvSpPr>
        <p:spPr>
          <a:xfrm>
            <a:off x="251520" y="3219822"/>
            <a:ext cx="5976664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К цифровой валюте не относятся бонусные баллы, 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бонусы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 накопительных дисконтных картах, начисленные банками и иными организациями 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пользование их услугами,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том числе в виде денежных средств ("кешбэк сервис")</a:t>
            </a:r>
          </a:p>
        </p:txBody>
      </p:sp>
      <p:sp>
        <p:nvSpPr>
          <p:cNvPr id="12" name="Google Shape;802;p61"/>
          <p:cNvSpPr/>
          <p:nvPr/>
        </p:nvSpPr>
        <p:spPr>
          <a:xfrm>
            <a:off x="6372200" y="376811"/>
            <a:ext cx="2377500" cy="4389000"/>
          </a:xfrm>
          <a:prstGeom prst="roundRect">
            <a:avLst>
              <a:gd name="adj" fmla="val 4981"/>
            </a:avLst>
          </a:prstGeom>
          <a:gradFill>
            <a:gsLst>
              <a:gs pos="0">
                <a:srgbClr val="69D0B9"/>
              </a:gs>
              <a:gs pos="100000">
                <a:srgbClr val="32847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803;p61"/>
          <p:cNvPicPr preferRelativeResize="0"/>
          <p:nvPr/>
        </p:nvPicPr>
        <p:blipFill rotWithShape="1">
          <a:blip r:embed="rId5">
            <a:alphaModFix/>
          </a:blip>
          <a:srcRect l="17877" t="698" b="856"/>
          <a:stretch/>
        </p:blipFill>
        <p:spPr>
          <a:xfrm>
            <a:off x="6440800" y="557248"/>
            <a:ext cx="2240299" cy="402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805;p61"/>
          <p:cNvSpPr/>
          <p:nvPr/>
        </p:nvSpPr>
        <p:spPr>
          <a:xfrm>
            <a:off x="7400900" y="4372498"/>
            <a:ext cx="320100" cy="320100"/>
          </a:xfrm>
          <a:prstGeom prst="ellipse">
            <a:avLst/>
          </a:prstGeom>
          <a:gradFill>
            <a:gsLst>
              <a:gs pos="0">
                <a:srgbClr val="69D0B9"/>
              </a:gs>
              <a:gs pos="100000">
                <a:srgbClr val="328472"/>
              </a:gs>
            </a:gsLst>
            <a:lin ang="5400012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04;p61"/>
          <p:cNvSpPr/>
          <p:nvPr/>
        </p:nvSpPr>
        <p:spPr>
          <a:xfrm flipH="1">
            <a:off x="7518183" y="422462"/>
            <a:ext cx="85532" cy="9533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0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Раздел</a:t>
            </a:r>
            <a:r>
              <a:rPr lang="ru-RU" dirty="0">
                <a:solidFill>
                  <a:schemeClr val="bg2"/>
                </a:solidFill>
              </a:rPr>
              <a:t> 4</a:t>
            </a:r>
            <a:endParaRPr lang="ru-RU" dirty="0"/>
          </a:p>
        </p:txBody>
      </p:sp>
      <p:sp>
        <p:nvSpPr>
          <p:cNvPr id="7" name="Google Shape;353;p39"/>
          <p:cNvSpPr txBox="1">
            <a:spLocks/>
          </p:cNvSpPr>
          <p:nvPr/>
        </p:nvSpPr>
        <p:spPr>
          <a:xfrm>
            <a:off x="683568" y="915566"/>
            <a:ext cx="763284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Сведения о счетах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Google Shape;666;p52"/>
          <p:cNvSpPr txBox="1">
            <a:spLocks/>
          </p:cNvSpPr>
          <p:nvPr/>
        </p:nvSpPr>
        <p:spPr>
          <a:xfrm>
            <a:off x="395537" y="1635646"/>
            <a:ext cx="3456384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16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Информация, необходимая </a:t>
            </a:r>
            <a:b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заполнения раздела, содержится в банковской выписке, выданной </a:t>
            </a:r>
            <a:b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 отчетную дату (31.12.2023)</a:t>
            </a:r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16195"/>
            <a:ext cx="4896545" cy="31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>
            <a:spLocks noGrp="1"/>
          </p:cNvSpPr>
          <p:nvPr>
            <p:ph type="subTitle" idx="1"/>
          </p:nvPr>
        </p:nvSpPr>
        <p:spPr>
          <a:xfrm>
            <a:off x="611560" y="1419622"/>
            <a:ext cx="3456384" cy="2304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 </a:t>
            </a:r>
            <a:r>
              <a:rPr lang="ru-RU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заполнении раздела необходимо указывать уникальный код ценной бумаги (</a:t>
            </a:r>
            <a:r>
              <a:rPr lang="en-US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ISIN</a:t>
            </a:r>
            <a:r>
              <a:rPr lang="ru-RU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endParaRPr lang="ru-RU" sz="17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lvl="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Отсутствие </a:t>
            </a:r>
            <a:r>
              <a:rPr lang="ru-RU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в банковской выписке адреса иностранной организации не </a:t>
            </a:r>
            <a:r>
              <a:rPr lang="ru-RU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отменяет </a:t>
            </a:r>
            <a:r>
              <a:rPr lang="ru-RU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обязанности его </a:t>
            </a:r>
            <a:r>
              <a:rPr lang="ru-RU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указания</a:t>
            </a:r>
            <a:endParaRPr lang="ru-RU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/>
          </p:nvPr>
        </p:nvSpPr>
        <p:spPr>
          <a:xfrm>
            <a:off x="720000" y="459525"/>
            <a:ext cx="3852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Раздел</a:t>
            </a:r>
            <a:r>
              <a:rPr lang="ru-RU" dirty="0" smtClean="0">
                <a:solidFill>
                  <a:schemeClr val="bg2"/>
                </a:solidFill>
              </a:rPr>
              <a:t> 5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436" y="4659982"/>
            <a:ext cx="737148" cy="317738"/>
            <a:chOff x="8342866" y="284776"/>
            <a:chExt cx="737148" cy="317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10" name="Google Shape;353;p39"/>
          <p:cNvSpPr txBox="1">
            <a:spLocks/>
          </p:cNvSpPr>
          <p:nvPr/>
        </p:nvSpPr>
        <p:spPr>
          <a:xfrm>
            <a:off x="683568" y="915566"/>
            <a:ext cx="763284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Сведения о ценных бумагах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75" y="143256"/>
            <a:ext cx="3528392" cy="4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6.1</a:t>
            </a:r>
            <a:endParaRPr lang="ru-RU" dirty="0"/>
          </a:p>
        </p:txBody>
      </p:sp>
      <p:sp>
        <p:nvSpPr>
          <p:cNvPr id="6" name="Google Shape;353;p39"/>
          <p:cNvSpPr txBox="1">
            <a:spLocks/>
          </p:cNvSpPr>
          <p:nvPr/>
        </p:nvSpPr>
        <p:spPr>
          <a:xfrm>
            <a:off x="611560" y="987329"/>
            <a:ext cx="5256584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Объекты недвижимого имущества, находящиеся в пользовании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194320" y="266072"/>
            <a:ext cx="737148" cy="317738"/>
            <a:chOff x="8342866" y="284776"/>
            <a:chExt cx="737148" cy="31773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622"/>
            <a:ext cx="72454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 </a:t>
            </a:r>
            <a:r>
              <a:rPr lang="ru-RU" dirty="0" smtClean="0">
                <a:solidFill>
                  <a:schemeClr val="bg2"/>
                </a:solidFill>
              </a:rPr>
              <a:t>6.2</a:t>
            </a:r>
            <a:endParaRPr lang="ru-RU" dirty="0"/>
          </a:p>
        </p:txBody>
      </p:sp>
      <p:sp>
        <p:nvSpPr>
          <p:cNvPr id="6" name="Google Shape;353;p39"/>
          <p:cNvSpPr txBox="1">
            <a:spLocks/>
          </p:cNvSpPr>
          <p:nvPr/>
        </p:nvSpPr>
        <p:spPr>
          <a:xfrm>
            <a:off x="611560" y="987329"/>
            <a:ext cx="424847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Срочные обязательства финансового характера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7614"/>
            <a:ext cx="6627525" cy="290521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194320" y="266072"/>
            <a:ext cx="737148" cy="317738"/>
            <a:chOff x="8342866" y="284776"/>
            <a:chExt cx="737148" cy="31773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0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>
            <a:spLocks noGrp="1"/>
          </p:cNvSpPr>
          <p:nvPr>
            <p:ph type="subTitle" idx="1"/>
          </p:nvPr>
        </p:nvSpPr>
        <p:spPr>
          <a:xfrm>
            <a:off x="311083" y="1419622"/>
            <a:ext cx="3959225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endParaRPr lang="ru-RU" b="1" dirty="0" smtClean="0">
              <a:latin typeface="Arial Black" panose="020B0A04020102020204" pitchFamily="34" charset="0"/>
              <a:cs typeface="Calibri Light" pitchFamily="34" charset="0"/>
            </a:endParaRPr>
          </a:p>
          <a:p>
            <a:pPr marL="0" lvl="0" indent="0" algn="ctr"/>
            <a:r>
              <a:rPr lang="ru-RU" b="1" dirty="0" smtClean="0">
                <a:latin typeface="Arial Black" panose="020B0A04020102020204" pitchFamily="34" charset="0"/>
                <a:cs typeface="Calibri Light" pitchFamily="34" charset="0"/>
              </a:rPr>
              <a:t>ПРОАНАЛИЗИРОВАНО</a:t>
            </a:r>
          </a:p>
          <a:p>
            <a:pPr marL="0" lvl="0" indent="0" algn="ctr"/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33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справки о доходах</a:t>
            </a:r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 </a:t>
            </a:r>
            <a:endParaRPr b="1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/>
          </p:nvPr>
        </p:nvSpPr>
        <p:spPr>
          <a:xfrm>
            <a:off x="395536" y="465138"/>
            <a:ext cx="3959225" cy="8880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/>
              <a:t>В рамках</a:t>
            </a:r>
            <a:r>
              <a:rPr lang="en-US" sz="1800" b="1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декларационной кампании 2023 года в Пензастате</a:t>
            </a:r>
            <a:endParaRPr sz="1800" b="1" dirty="0">
              <a:solidFill>
                <a:schemeClr val="dk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436" y="4659982"/>
            <a:ext cx="737148" cy="317738"/>
            <a:chOff x="8342866" y="284776"/>
            <a:chExt cx="737148" cy="317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2" name="AutoShape 2" descr="https://variant33.ru/uploads/files/img/news/2020/dec/%D0%9A%D0%BE%D1%80%D0%BE%D1%87%D0%BA%D0%B0_%D0%9F%D1%80%D0%BE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ariant33.ru/uploads/files/img/news/2020/dec/%D0%9A%D0%BE%D1%80%D0%BE%D1%87%D0%BA%D0%B0_%D0%9F%D1%80%D0%BE%D0%B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barvest.ru/wp-content/uploads/2022/04/v80rjeq7tn0_0.max-1200x800-1-1024x76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738"/>
            <a:ext cx="4248472" cy="443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44"/>
          <p:cNvGrpSpPr/>
          <p:nvPr/>
        </p:nvGrpSpPr>
        <p:grpSpPr>
          <a:xfrm flipH="1">
            <a:off x="-306" y="-71"/>
            <a:ext cx="1776251" cy="1955350"/>
            <a:chOff x="4609750" y="1462400"/>
            <a:chExt cx="1524025" cy="1671525"/>
          </a:xfrm>
        </p:grpSpPr>
        <p:sp>
          <p:nvSpPr>
            <p:cNvPr id="449" name="Google Shape;449;p44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4"/>
          <p:cNvGrpSpPr/>
          <p:nvPr/>
        </p:nvGrpSpPr>
        <p:grpSpPr>
          <a:xfrm rot="10800000" flipH="1">
            <a:off x="7367755" y="3184149"/>
            <a:ext cx="1776251" cy="1955517"/>
            <a:chOff x="4609750" y="1462400"/>
            <a:chExt cx="1524025" cy="1671525"/>
          </a:xfrm>
        </p:grpSpPr>
        <p:sp>
          <p:nvSpPr>
            <p:cNvPr id="453" name="Google Shape;453;p44"/>
            <p:cNvSpPr/>
            <p:nvPr/>
          </p:nvSpPr>
          <p:spPr>
            <a:xfrm>
              <a:off x="4609750" y="2377625"/>
              <a:ext cx="758475" cy="756250"/>
            </a:xfrm>
            <a:custGeom>
              <a:avLst/>
              <a:gdLst/>
              <a:ahLst/>
              <a:cxnLst/>
              <a:rect l="l" t="t" r="r" b="b"/>
              <a:pathLst>
                <a:path w="30339" h="30250" extrusionOk="0">
                  <a:moveTo>
                    <a:pt x="1" y="0"/>
                  </a:moveTo>
                  <a:lnTo>
                    <a:pt x="1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4609750" y="1462400"/>
              <a:ext cx="1524025" cy="915275"/>
            </a:xfrm>
            <a:custGeom>
              <a:avLst/>
              <a:gdLst/>
              <a:ahLst/>
              <a:cxnLst/>
              <a:rect l="l" t="t" r="r" b="b"/>
              <a:pathLst>
                <a:path w="60961" h="36611" extrusionOk="0">
                  <a:moveTo>
                    <a:pt x="30621" y="0"/>
                  </a:moveTo>
                  <a:lnTo>
                    <a:pt x="1" y="36610"/>
                  </a:lnTo>
                  <a:lnTo>
                    <a:pt x="30337" y="366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5368175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30623" y="0"/>
                  </a:moveTo>
                  <a:lnTo>
                    <a:pt x="0" y="36610"/>
                  </a:lnTo>
                  <a:lnTo>
                    <a:pt x="0" y="66860"/>
                  </a:lnTo>
                  <a:lnTo>
                    <a:pt x="30623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194320" y="266072"/>
            <a:ext cx="737148" cy="317738"/>
            <a:chOff x="8342866" y="284776"/>
            <a:chExt cx="737148" cy="31773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17" name="Google Shape;1105;p70"/>
          <p:cNvSpPr txBox="1">
            <a:spLocks/>
          </p:cNvSpPr>
          <p:nvPr/>
        </p:nvSpPr>
        <p:spPr>
          <a:xfrm>
            <a:off x="2434900" y="1573950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10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ru-RU" sz="7000" dirty="0" smtClean="0"/>
              <a:t>Спасибо</a:t>
            </a:r>
            <a:r>
              <a:rPr lang="ru-RU" sz="7000" dirty="0" smtClean="0">
                <a:solidFill>
                  <a:schemeClr val="bg2"/>
                </a:solidFill>
              </a:rPr>
              <a:t>!</a:t>
            </a:r>
            <a:endParaRPr lang="en-US" sz="7000" dirty="0">
              <a:solidFill>
                <a:schemeClr val="bg2"/>
              </a:solidFill>
            </a:endParaRPr>
          </a:p>
        </p:txBody>
      </p:sp>
      <p:sp>
        <p:nvSpPr>
          <p:cNvPr id="18" name="Google Shape;1106;p70"/>
          <p:cNvSpPr txBox="1">
            <a:spLocks noGrp="1"/>
          </p:cNvSpPr>
          <p:nvPr>
            <p:ph type="subTitle" idx="1"/>
          </p:nvPr>
        </p:nvSpPr>
        <p:spPr>
          <a:xfrm>
            <a:off x="2429950" y="2571750"/>
            <a:ext cx="42939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Остались вопросы</a:t>
            </a:r>
            <a:r>
              <a:rPr lang="en" b="1" dirty="0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?</a:t>
            </a:r>
            <a:endParaRPr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Ведущий специалист-эксперт административного отдела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Козин Нариман Няилевич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IP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58</a:t>
            </a:r>
            <a:r>
              <a:rPr lang="en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346</a:t>
            </a:r>
            <a:r>
              <a:rPr lang="en" dirty="0" smtClean="0">
                <a:latin typeface="Calibri" pitchFamily="34" charset="0"/>
                <a:cs typeface="Calibri" pitchFamily="34" charset="0"/>
              </a:rPr>
              <a:t> 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>
            <a:spLocks noGrp="1"/>
          </p:cNvSpPr>
          <p:nvPr>
            <p:ph type="subTitle" idx="1"/>
          </p:nvPr>
        </p:nvSpPr>
        <p:spPr>
          <a:xfrm>
            <a:off x="2552328" y="2787774"/>
            <a:ext cx="4107904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Увольнение  </a:t>
            </a:r>
            <a:br>
              <a:rPr lang="ru-RU" dirty="0"/>
            </a:br>
            <a:r>
              <a:rPr lang="ru-RU" dirty="0"/>
              <a:t>в связи с утратой доверия</a:t>
            </a:r>
          </a:p>
        </p:txBody>
      </p:sp>
      <p:sp>
        <p:nvSpPr>
          <p:cNvPr id="390" name="Google Shape;390;p41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/>
              <a:t>Взыскания</a:t>
            </a:r>
            <a:endParaRPr lang="ru-RU" dirty="0">
              <a:solidFill>
                <a:schemeClr val="dk2"/>
              </a:solidFill>
            </a:endParaRPr>
          </a:p>
        </p:txBody>
      </p:sp>
      <p:sp>
        <p:nvSpPr>
          <p:cNvPr id="391" name="Google Shape;391;p41"/>
          <p:cNvSpPr/>
          <p:nvPr/>
        </p:nvSpPr>
        <p:spPr>
          <a:xfrm>
            <a:off x="4114800" y="1839466"/>
            <a:ext cx="914400" cy="9144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Группа 14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18" name="Google Shape;353;p39"/>
          <p:cNvSpPr txBox="1">
            <a:spLocks/>
          </p:cNvSpPr>
          <p:nvPr/>
        </p:nvSpPr>
        <p:spPr>
          <a:xfrm>
            <a:off x="729126" y="1059582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За </a:t>
            </a: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непредставление </a:t>
            </a: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Сведений о доходах, на себя, супругу</a:t>
            </a: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несовершеннолетнего </a:t>
            </a: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ребенка законодательством предусмотрено</a:t>
            </a: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grpSp>
        <p:nvGrpSpPr>
          <p:cNvPr id="20" name="Google Shape;9960;p84"/>
          <p:cNvGrpSpPr/>
          <p:nvPr/>
        </p:nvGrpSpPr>
        <p:grpSpPr>
          <a:xfrm>
            <a:off x="4284000" y="2026666"/>
            <a:ext cx="576000" cy="576000"/>
            <a:chOff x="5779408" y="3699191"/>
            <a:chExt cx="317645" cy="318757"/>
          </a:xfrm>
          <a:solidFill>
            <a:schemeClr val="accent6"/>
          </a:solidFill>
        </p:grpSpPr>
        <p:sp>
          <p:nvSpPr>
            <p:cNvPr id="21" name="Google Shape;9961;p84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62;p84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14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title"/>
          </p:nvPr>
        </p:nvSpPr>
        <p:spPr>
          <a:xfrm>
            <a:off x="1180000" y="1307382"/>
            <a:ext cx="3103968" cy="105841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сокрытие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имущества, источники происхождения которых служащий не мог пояснить или стоимость которых не соответствовала его доходам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" name="Google Shape;522;p47"/>
          <p:cNvSpPr txBox="1">
            <a:spLocks noGrp="1"/>
          </p:cNvSpPr>
          <p:nvPr>
            <p:ph type="subTitle" idx="3"/>
          </p:nvPr>
        </p:nvSpPr>
        <p:spPr>
          <a:xfrm>
            <a:off x="5292080" y="2295468"/>
            <a:ext cx="3312368" cy="10887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/>
            <a:r>
              <a:rPr lang="ru-RU" dirty="0" smtClean="0">
                <a:latin typeface="Times New Roman"/>
                <a:ea typeface="Calibri"/>
                <a:cs typeface="Times New Roman"/>
              </a:rPr>
              <a:t>сокрытие информации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 фактах получения доходов от продажи имущества по цене существенно выше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рыночной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23" name="Google Shape;523;p47"/>
          <p:cNvSpPr txBox="1">
            <a:spLocks noGrp="1"/>
          </p:cNvSpPr>
          <p:nvPr>
            <p:ph type="title" idx="4"/>
          </p:nvPr>
        </p:nvSpPr>
        <p:spPr>
          <a:xfrm>
            <a:off x="1259632" y="2415469"/>
            <a:ext cx="2808312" cy="78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завышение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общей суммы доходов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7" name="Google Shape;527;p47"/>
          <p:cNvSpPr txBox="1">
            <a:spLocks noGrp="1"/>
          </p:cNvSpPr>
          <p:nvPr>
            <p:ph type="title" idx="8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В каких случаях гражданский служащий подлежит увольнению по утрате доверия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528" name="Google Shape;528;p47"/>
          <p:cNvSpPr/>
          <p:nvPr/>
        </p:nvSpPr>
        <p:spPr>
          <a:xfrm>
            <a:off x="251520" y="1348592"/>
            <a:ext cx="782100" cy="782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7"/>
          <p:cNvSpPr/>
          <p:nvPr/>
        </p:nvSpPr>
        <p:spPr>
          <a:xfrm>
            <a:off x="4338497" y="1326705"/>
            <a:ext cx="782100" cy="782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7"/>
          <p:cNvSpPr/>
          <p:nvPr/>
        </p:nvSpPr>
        <p:spPr>
          <a:xfrm>
            <a:off x="251520" y="2412608"/>
            <a:ext cx="782100" cy="782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7"/>
          <p:cNvSpPr/>
          <p:nvPr/>
        </p:nvSpPr>
        <p:spPr>
          <a:xfrm>
            <a:off x="4352739" y="2415469"/>
            <a:ext cx="782100" cy="782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47"/>
          <p:cNvGrpSpPr/>
          <p:nvPr/>
        </p:nvGrpSpPr>
        <p:grpSpPr>
          <a:xfrm>
            <a:off x="7330449" y="3407175"/>
            <a:ext cx="471189" cy="469375"/>
            <a:chOff x="1811342" y="2732412"/>
            <a:chExt cx="468192" cy="466390"/>
          </a:xfrm>
        </p:grpSpPr>
        <p:sp>
          <p:nvSpPr>
            <p:cNvPr id="533" name="Google Shape;533;p47"/>
            <p:cNvSpPr/>
            <p:nvPr/>
          </p:nvSpPr>
          <p:spPr>
            <a:xfrm>
              <a:off x="1811342" y="2732412"/>
              <a:ext cx="468192" cy="362698"/>
            </a:xfrm>
            <a:custGeom>
              <a:avLst/>
              <a:gdLst/>
              <a:ahLst/>
              <a:cxnLst/>
              <a:rect l="l" t="t" r="r" b="b"/>
              <a:pathLst>
                <a:path w="16887" h="13082" extrusionOk="0">
                  <a:moveTo>
                    <a:pt x="3955" y="499"/>
                  </a:moveTo>
                  <a:cubicBezTo>
                    <a:pt x="4992" y="499"/>
                    <a:pt x="6002" y="985"/>
                    <a:pt x="6636" y="1841"/>
                  </a:cubicBezTo>
                  <a:cubicBezTo>
                    <a:pt x="6878" y="2164"/>
                    <a:pt x="7055" y="2526"/>
                    <a:pt x="7168" y="2919"/>
                  </a:cubicBezTo>
                  <a:cubicBezTo>
                    <a:pt x="7455" y="3921"/>
                    <a:pt x="7263" y="4977"/>
                    <a:pt x="6639" y="5817"/>
                  </a:cubicBezTo>
                  <a:cubicBezTo>
                    <a:pt x="6308" y="6260"/>
                    <a:pt x="5871" y="6620"/>
                    <a:pt x="5371" y="6850"/>
                  </a:cubicBezTo>
                  <a:cubicBezTo>
                    <a:pt x="5212" y="6925"/>
                    <a:pt x="5046" y="6986"/>
                    <a:pt x="4875" y="7034"/>
                  </a:cubicBezTo>
                  <a:cubicBezTo>
                    <a:pt x="4705" y="7083"/>
                    <a:pt x="4531" y="7118"/>
                    <a:pt x="4355" y="7139"/>
                  </a:cubicBezTo>
                  <a:cubicBezTo>
                    <a:pt x="4225" y="7155"/>
                    <a:pt x="4093" y="7163"/>
                    <a:pt x="3962" y="7163"/>
                  </a:cubicBezTo>
                  <a:cubicBezTo>
                    <a:pt x="3799" y="7163"/>
                    <a:pt x="3636" y="7151"/>
                    <a:pt x="3475" y="7127"/>
                  </a:cubicBezTo>
                  <a:cubicBezTo>
                    <a:pt x="2182" y="6935"/>
                    <a:pt x="1117" y="5997"/>
                    <a:pt x="759" y="4742"/>
                  </a:cubicBezTo>
                  <a:cubicBezTo>
                    <a:pt x="514" y="3887"/>
                    <a:pt x="619" y="2986"/>
                    <a:pt x="1053" y="2209"/>
                  </a:cubicBezTo>
                  <a:cubicBezTo>
                    <a:pt x="1486" y="1431"/>
                    <a:pt x="2196" y="868"/>
                    <a:pt x="3053" y="625"/>
                  </a:cubicBezTo>
                  <a:cubicBezTo>
                    <a:pt x="3351" y="540"/>
                    <a:pt x="3654" y="499"/>
                    <a:pt x="3955" y="499"/>
                  </a:cubicBezTo>
                  <a:close/>
                  <a:moveTo>
                    <a:pt x="5314" y="7414"/>
                  </a:moveTo>
                  <a:lnTo>
                    <a:pt x="5470" y="7960"/>
                  </a:lnTo>
                  <a:cubicBezTo>
                    <a:pt x="5286" y="8012"/>
                    <a:pt x="5041" y="8083"/>
                    <a:pt x="4858" y="8134"/>
                  </a:cubicBezTo>
                  <a:lnTo>
                    <a:pt x="4702" y="7587"/>
                  </a:lnTo>
                  <a:cubicBezTo>
                    <a:pt x="4807" y="7566"/>
                    <a:pt x="4909" y="7543"/>
                    <a:pt x="5013" y="7513"/>
                  </a:cubicBezTo>
                  <a:cubicBezTo>
                    <a:pt x="5114" y="7485"/>
                    <a:pt x="5215" y="7450"/>
                    <a:pt x="5314" y="7414"/>
                  </a:cubicBezTo>
                  <a:close/>
                  <a:moveTo>
                    <a:pt x="14314" y="1941"/>
                  </a:moveTo>
                  <a:cubicBezTo>
                    <a:pt x="15456" y="1941"/>
                    <a:pt x="16385" y="2718"/>
                    <a:pt x="16385" y="3672"/>
                  </a:cubicBezTo>
                  <a:lnTo>
                    <a:pt x="16385" y="9306"/>
                  </a:lnTo>
                  <a:lnTo>
                    <a:pt x="16386" y="9306"/>
                  </a:lnTo>
                  <a:cubicBezTo>
                    <a:pt x="16386" y="9377"/>
                    <a:pt x="16330" y="9433"/>
                    <a:pt x="16259" y="9433"/>
                  </a:cubicBezTo>
                  <a:lnTo>
                    <a:pt x="12764" y="9433"/>
                  </a:lnTo>
                  <a:lnTo>
                    <a:pt x="12764" y="3114"/>
                  </a:lnTo>
                  <a:cubicBezTo>
                    <a:pt x="12764" y="2468"/>
                    <a:pt x="13401" y="1941"/>
                    <a:pt x="14180" y="1941"/>
                  </a:cubicBezTo>
                  <a:close/>
                  <a:moveTo>
                    <a:pt x="5853" y="8371"/>
                  </a:moveTo>
                  <a:cubicBezTo>
                    <a:pt x="5925" y="8371"/>
                    <a:pt x="5990" y="8420"/>
                    <a:pt x="6010" y="8490"/>
                  </a:cubicBezTo>
                  <a:lnTo>
                    <a:pt x="7031" y="12080"/>
                  </a:lnTo>
                  <a:cubicBezTo>
                    <a:pt x="7047" y="12134"/>
                    <a:pt x="7033" y="12190"/>
                    <a:pt x="6997" y="12233"/>
                  </a:cubicBezTo>
                  <a:cubicBezTo>
                    <a:pt x="6976" y="12259"/>
                    <a:pt x="6950" y="12274"/>
                    <a:pt x="6918" y="12283"/>
                  </a:cubicBezTo>
                  <a:lnTo>
                    <a:pt x="5902" y="12574"/>
                  </a:lnTo>
                  <a:cubicBezTo>
                    <a:pt x="5887" y="12578"/>
                    <a:pt x="5872" y="12581"/>
                    <a:pt x="5857" y="12581"/>
                  </a:cubicBezTo>
                  <a:cubicBezTo>
                    <a:pt x="5785" y="12581"/>
                    <a:pt x="5719" y="12533"/>
                    <a:pt x="5698" y="12460"/>
                  </a:cubicBezTo>
                  <a:lnTo>
                    <a:pt x="4678" y="8872"/>
                  </a:lnTo>
                  <a:cubicBezTo>
                    <a:pt x="4654" y="8793"/>
                    <a:pt x="4696" y="8706"/>
                    <a:pt x="4771" y="8673"/>
                  </a:cubicBezTo>
                  <a:cubicBezTo>
                    <a:pt x="4877" y="8644"/>
                    <a:pt x="5736" y="8398"/>
                    <a:pt x="5825" y="8374"/>
                  </a:cubicBezTo>
                  <a:cubicBezTo>
                    <a:pt x="5835" y="8372"/>
                    <a:pt x="5844" y="8371"/>
                    <a:pt x="5853" y="8371"/>
                  </a:cubicBezTo>
                  <a:close/>
                  <a:moveTo>
                    <a:pt x="3967" y="0"/>
                  </a:moveTo>
                  <a:cubicBezTo>
                    <a:pt x="3615" y="0"/>
                    <a:pt x="3262" y="49"/>
                    <a:pt x="2916" y="148"/>
                  </a:cubicBezTo>
                  <a:cubicBezTo>
                    <a:pt x="1932" y="428"/>
                    <a:pt x="1115" y="1074"/>
                    <a:pt x="618" y="1968"/>
                  </a:cubicBezTo>
                  <a:cubicBezTo>
                    <a:pt x="121" y="2861"/>
                    <a:pt x="0" y="3895"/>
                    <a:pt x="281" y="4879"/>
                  </a:cubicBezTo>
                  <a:cubicBezTo>
                    <a:pt x="672" y="6253"/>
                    <a:pt x="1801" y="7294"/>
                    <a:pt x="3189" y="7581"/>
                  </a:cubicBezTo>
                  <a:lnTo>
                    <a:pt x="3189" y="8127"/>
                  </a:lnTo>
                  <a:cubicBezTo>
                    <a:pt x="3189" y="8263"/>
                    <a:pt x="3301" y="8375"/>
                    <a:pt x="3438" y="8375"/>
                  </a:cubicBezTo>
                  <a:cubicBezTo>
                    <a:pt x="3574" y="8375"/>
                    <a:pt x="3686" y="8263"/>
                    <a:pt x="3686" y="8127"/>
                  </a:cubicBezTo>
                  <a:lnTo>
                    <a:pt x="3686" y="7651"/>
                  </a:lnTo>
                  <a:cubicBezTo>
                    <a:pt x="3779" y="7658"/>
                    <a:pt x="3869" y="7662"/>
                    <a:pt x="3962" y="7662"/>
                  </a:cubicBezTo>
                  <a:cubicBezTo>
                    <a:pt x="4041" y="7662"/>
                    <a:pt x="4124" y="7658"/>
                    <a:pt x="4203" y="7655"/>
                  </a:cubicBezTo>
                  <a:lnTo>
                    <a:pt x="4396" y="8334"/>
                  </a:lnTo>
                  <a:cubicBezTo>
                    <a:pt x="4212" y="8500"/>
                    <a:pt x="4127" y="8763"/>
                    <a:pt x="4198" y="9012"/>
                  </a:cubicBezTo>
                  <a:lnTo>
                    <a:pt x="5219" y="12600"/>
                  </a:lnTo>
                  <a:cubicBezTo>
                    <a:pt x="5303" y="12891"/>
                    <a:pt x="5568" y="13081"/>
                    <a:pt x="5857" y="13081"/>
                  </a:cubicBezTo>
                  <a:cubicBezTo>
                    <a:pt x="5916" y="13081"/>
                    <a:pt x="5977" y="13071"/>
                    <a:pt x="6037" y="13056"/>
                  </a:cubicBezTo>
                  <a:lnTo>
                    <a:pt x="7054" y="12766"/>
                  </a:lnTo>
                  <a:cubicBezTo>
                    <a:pt x="7138" y="12743"/>
                    <a:pt x="7215" y="12702"/>
                    <a:pt x="7281" y="12649"/>
                  </a:cubicBezTo>
                  <a:lnTo>
                    <a:pt x="10885" y="12649"/>
                  </a:lnTo>
                  <a:cubicBezTo>
                    <a:pt x="11021" y="12649"/>
                    <a:pt x="11134" y="12537"/>
                    <a:pt x="11134" y="12401"/>
                  </a:cubicBezTo>
                  <a:cubicBezTo>
                    <a:pt x="11134" y="12264"/>
                    <a:pt x="11021" y="12152"/>
                    <a:pt x="10885" y="12152"/>
                  </a:cubicBezTo>
                  <a:lnTo>
                    <a:pt x="7536" y="12152"/>
                  </a:lnTo>
                  <a:cubicBezTo>
                    <a:pt x="7537" y="12083"/>
                    <a:pt x="7530" y="12013"/>
                    <a:pt x="7511" y="11946"/>
                  </a:cubicBezTo>
                  <a:lnTo>
                    <a:pt x="7101" y="10504"/>
                  </a:lnTo>
                  <a:lnTo>
                    <a:pt x="10885" y="10504"/>
                  </a:lnTo>
                  <a:cubicBezTo>
                    <a:pt x="11021" y="10504"/>
                    <a:pt x="11134" y="10392"/>
                    <a:pt x="11134" y="10256"/>
                  </a:cubicBezTo>
                  <a:cubicBezTo>
                    <a:pt x="11134" y="10119"/>
                    <a:pt x="11021" y="10007"/>
                    <a:pt x="10885" y="10007"/>
                  </a:cubicBezTo>
                  <a:lnTo>
                    <a:pt x="6959" y="10007"/>
                  </a:lnTo>
                  <a:lnTo>
                    <a:pt x="6490" y="8360"/>
                  </a:lnTo>
                  <a:lnTo>
                    <a:pt x="10885" y="8360"/>
                  </a:lnTo>
                  <a:cubicBezTo>
                    <a:pt x="11021" y="8360"/>
                    <a:pt x="11134" y="8247"/>
                    <a:pt x="11134" y="8111"/>
                  </a:cubicBezTo>
                  <a:cubicBezTo>
                    <a:pt x="11134" y="7975"/>
                    <a:pt x="11021" y="7862"/>
                    <a:pt x="10885" y="7862"/>
                  </a:cubicBezTo>
                  <a:lnTo>
                    <a:pt x="5959" y="7862"/>
                  </a:lnTo>
                  <a:lnTo>
                    <a:pt x="5773" y="7208"/>
                  </a:lnTo>
                  <a:cubicBezTo>
                    <a:pt x="6230" y="6962"/>
                    <a:pt x="6638" y="6622"/>
                    <a:pt x="6962" y="6215"/>
                  </a:cubicBezTo>
                  <a:lnTo>
                    <a:pt x="10886" y="6215"/>
                  </a:lnTo>
                  <a:cubicBezTo>
                    <a:pt x="11023" y="6215"/>
                    <a:pt x="11135" y="6102"/>
                    <a:pt x="11135" y="5966"/>
                  </a:cubicBezTo>
                  <a:cubicBezTo>
                    <a:pt x="11135" y="5830"/>
                    <a:pt x="11023" y="5718"/>
                    <a:pt x="10886" y="5718"/>
                  </a:cubicBezTo>
                  <a:lnTo>
                    <a:pt x="7298" y="5718"/>
                  </a:lnTo>
                  <a:cubicBezTo>
                    <a:pt x="7804" y="4830"/>
                    <a:pt x="7932" y="3784"/>
                    <a:pt x="7648" y="2784"/>
                  </a:cubicBezTo>
                  <a:cubicBezTo>
                    <a:pt x="7564" y="2487"/>
                    <a:pt x="7445" y="2208"/>
                    <a:pt x="7296" y="1942"/>
                  </a:cubicBezTo>
                  <a:lnTo>
                    <a:pt x="12824" y="1942"/>
                  </a:lnTo>
                  <a:cubicBezTo>
                    <a:pt x="12480" y="2245"/>
                    <a:pt x="12270" y="2659"/>
                    <a:pt x="12270" y="3117"/>
                  </a:cubicBezTo>
                  <a:lnTo>
                    <a:pt x="12270" y="11341"/>
                  </a:lnTo>
                  <a:cubicBezTo>
                    <a:pt x="12270" y="11477"/>
                    <a:pt x="12381" y="11590"/>
                    <a:pt x="12518" y="11590"/>
                  </a:cubicBezTo>
                  <a:cubicBezTo>
                    <a:pt x="12655" y="11590"/>
                    <a:pt x="12767" y="11477"/>
                    <a:pt x="12767" y="11341"/>
                  </a:cubicBezTo>
                  <a:lnTo>
                    <a:pt x="12767" y="9932"/>
                  </a:lnTo>
                  <a:lnTo>
                    <a:pt x="16261" y="9932"/>
                  </a:lnTo>
                  <a:cubicBezTo>
                    <a:pt x="16605" y="9932"/>
                    <a:pt x="16886" y="9652"/>
                    <a:pt x="16886" y="9307"/>
                  </a:cubicBezTo>
                  <a:lnTo>
                    <a:pt x="16886" y="3674"/>
                  </a:lnTo>
                  <a:cubicBezTo>
                    <a:pt x="16882" y="2443"/>
                    <a:pt x="15732" y="1443"/>
                    <a:pt x="14315" y="1443"/>
                  </a:cubicBezTo>
                  <a:lnTo>
                    <a:pt x="6959" y="1443"/>
                  </a:lnTo>
                  <a:cubicBezTo>
                    <a:pt x="6507" y="877"/>
                    <a:pt x="5909" y="453"/>
                    <a:pt x="5220" y="213"/>
                  </a:cubicBezTo>
                  <a:cubicBezTo>
                    <a:pt x="4813" y="71"/>
                    <a:pt x="4390" y="0"/>
                    <a:pt x="3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7"/>
            <p:cNvSpPr/>
            <p:nvPr/>
          </p:nvSpPr>
          <p:spPr>
            <a:xfrm>
              <a:off x="1834770" y="2760885"/>
              <a:ext cx="166960" cy="155454"/>
            </a:xfrm>
            <a:custGeom>
              <a:avLst/>
              <a:gdLst/>
              <a:ahLst/>
              <a:cxnLst/>
              <a:rect l="l" t="t" r="r" b="b"/>
              <a:pathLst>
                <a:path w="6022" h="5607" extrusionOk="0">
                  <a:moveTo>
                    <a:pt x="3120" y="496"/>
                  </a:moveTo>
                  <a:cubicBezTo>
                    <a:pt x="4125" y="496"/>
                    <a:pt x="5050" y="1159"/>
                    <a:pt x="5340" y="2171"/>
                  </a:cubicBezTo>
                  <a:cubicBezTo>
                    <a:pt x="5505" y="2764"/>
                    <a:pt x="5433" y="3387"/>
                    <a:pt x="5134" y="3925"/>
                  </a:cubicBezTo>
                  <a:cubicBezTo>
                    <a:pt x="4834" y="4463"/>
                    <a:pt x="4341" y="4851"/>
                    <a:pt x="3750" y="5020"/>
                  </a:cubicBezTo>
                  <a:cubicBezTo>
                    <a:pt x="3541" y="5080"/>
                    <a:pt x="3328" y="5109"/>
                    <a:pt x="3116" y="5109"/>
                  </a:cubicBezTo>
                  <a:cubicBezTo>
                    <a:pt x="2729" y="5109"/>
                    <a:pt x="2346" y="5010"/>
                    <a:pt x="1997" y="4816"/>
                  </a:cubicBezTo>
                  <a:cubicBezTo>
                    <a:pt x="1461" y="4516"/>
                    <a:pt x="1071" y="4026"/>
                    <a:pt x="902" y="3433"/>
                  </a:cubicBezTo>
                  <a:cubicBezTo>
                    <a:pt x="554" y="2210"/>
                    <a:pt x="1266" y="933"/>
                    <a:pt x="2490" y="585"/>
                  </a:cubicBezTo>
                  <a:cubicBezTo>
                    <a:pt x="2699" y="524"/>
                    <a:pt x="2911" y="496"/>
                    <a:pt x="3120" y="496"/>
                  </a:cubicBezTo>
                  <a:close/>
                  <a:moveTo>
                    <a:pt x="3119" y="1"/>
                  </a:moveTo>
                  <a:cubicBezTo>
                    <a:pt x="2866" y="1"/>
                    <a:pt x="2608" y="35"/>
                    <a:pt x="2353" y="108"/>
                  </a:cubicBezTo>
                  <a:cubicBezTo>
                    <a:pt x="867" y="530"/>
                    <a:pt x="0" y="2084"/>
                    <a:pt x="425" y="3570"/>
                  </a:cubicBezTo>
                  <a:cubicBezTo>
                    <a:pt x="630" y="4289"/>
                    <a:pt x="1103" y="4887"/>
                    <a:pt x="1756" y="5252"/>
                  </a:cubicBezTo>
                  <a:cubicBezTo>
                    <a:pt x="2179" y="5487"/>
                    <a:pt x="2644" y="5607"/>
                    <a:pt x="3117" y="5607"/>
                  </a:cubicBezTo>
                  <a:cubicBezTo>
                    <a:pt x="3374" y="5607"/>
                    <a:pt x="3634" y="5571"/>
                    <a:pt x="3887" y="5497"/>
                  </a:cubicBezTo>
                  <a:cubicBezTo>
                    <a:pt x="4608" y="5294"/>
                    <a:pt x="5205" y="4820"/>
                    <a:pt x="5568" y="4166"/>
                  </a:cubicBezTo>
                  <a:cubicBezTo>
                    <a:pt x="5932" y="3513"/>
                    <a:pt x="6022" y="2754"/>
                    <a:pt x="5816" y="2036"/>
                  </a:cubicBezTo>
                  <a:cubicBezTo>
                    <a:pt x="5465" y="805"/>
                    <a:pt x="4340" y="1"/>
                    <a:pt x="3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7"/>
            <p:cNvSpPr/>
            <p:nvPr/>
          </p:nvSpPr>
          <p:spPr>
            <a:xfrm>
              <a:off x="1899341" y="2982048"/>
              <a:ext cx="265467" cy="216754"/>
            </a:xfrm>
            <a:custGeom>
              <a:avLst/>
              <a:gdLst/>
              <a:ahLst/>
              <a:cxnLst/>
              <a:rect l="l" t="t" r="r" b="b"/>
              <a:pathLst>
                <a:path w="9575" h="7818" extrusionOk="0">
                  <a:moveTo>
                    <a:pt x="249" y="0"/>
                  </a:moveTo>
                  <a:cubicBezTo>
                    <a:pt x="113" y="0"/>
                    <a:pt x="1" y="111"/>
                    <a:pt x="1" y="249"/>
                  </a:cubicBezTo>
                  <a:lnTo>
                    <a:pt x="1" y="7195"/>
                  </a:lnTo>
                  <a:cubicBezTo>
                    <a:pt x="1" y="7539"/>
                    <a:pt x="282" y="7817"/>
                    <a:pt x="624" y="7817"/>
                  </a:cubicBezTo>
                  <a:lnTo>
                    <a:pt x="8951" y="7817"/>
                  </a:lnTo>
                  <a:cubicBezTo>
                    <a:pt x="9296" y="7817"/>
                    <a:pt x="9575" y="7539"/>
                    <a:pt x="9575" y="7195"/>
                  </a:cubicBezTo>
                  <a:lnTo>
                    <a:pt x="9575" y="3395"/>
                  </a:lnTo>
                  <a:cubicBezTo>
                    <a:pt x="9575" y="3257"/>
                    <a:pt x="9465" y="3147"/>
                    <a:pt x="9326" y="3147"/>
                  </a:cubicBezTo>
                  <a:cubicBezTo>
                    <a:pt x="9190" y="3147"/>
                    <a:pt x="9077" y="3257"/>
                    <a:pt x="9077" y="3395"/>
                  </a:cubicBezTo>
                  <a:lnTo>
                    <a:pt x="9077" y="7195"/>
                  </a:lnTo>
                  <a:cubicBezTo>
                    <a:pt x="9077" y="7263"/>
                    <a:pt x="9021" y="7320"/>
                    <a:pt x="8951" y="7320"/>
                  </a:cubicBezTo>
                  <a:lnTo>
                    <a:pt x="624" y="7320"/>
                  </a:lnTo>
                  <a:cubicBezTo>
                    <a:pt x="555" y="7320"/>
                    <a:pt x="498" y="7263"/>
                    <a:pt x="498" y="7195"/>
                  </a:cubicBezTo>
                  <a:lnTo>
                    <a:pt x="498" y="249"/>
                  </a:lnTo>
                  <a:cubicBezTo>
                    <a:pt x="498" y="111"/>
                    <a:pt x="386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6" name="Google Shape;536;p47"/>
          <p:cNvGrpSpPr/>
          <p:nvPr/>
        </p:nvGrpSpPr>
        <p:grpSpPr>
          <a:xfrm>
            <a:off x="1336416" y="3439493"/>
            <a:ext cx="469459" cy="402353"/>
            <a:chOff x="718447" y="2765682"/>
            <a:chExt cx="466473" cy="399794"/>
          </a:xfrm>
        </p:grpSpPr>
        <p:sp>
          <p:nvSpPr>
            <p:cNvPr id="537" name="Google Shape;537;p47"/>
            <p:cNvSpPr/>
            <p:nvPr/>
          </p:nvSpPr>
          <p:spPr>
            <a:xfrm>
              <a:off x="718447" y="2765682"/>
              <a:ext cx="466473" cy="399794"/>
            </a:xfrm>
            <a:custGeom>
              <a:avLst/>
              <a:gdLst/>
              <a:ahLst/>
              <a:cxnLst/>
              <a:rect l="l" t="t" r="r" b="b"/>
              <a:pathLst>
                <a:path w="16825" h="14420" extrusionOk="0">
                  <a:moveTo>
                    <a:pt x="7622" y="826"/>
                  </a:moveTo>
                  <a:cubicBezTo>
                    <a:pt x="7895" y="826"/>
                    <a:pt x="8147" y="942"/>
                    <a:pt x="8321" y="1145"/>
                  </a:cubicBezTo>
                  <a:cubicBezTo>
                    <a:pt x="8250" y="1337"/>
                    <a:pt x="8215" y="1537"/>
                    <a:pt x="8215" y="1746"/>
                  </a:cubicBezTo>
                  <a:cubicBezTo>
                    <a:pt x="8215" y="1769"/>
                    <a:pt x="8216" y="1792"/>
                    <a:pt x="8216" y="1814"/>
                  </a:cubicBezTo>
                  <a:lnTo>
                    <a:pt x="6705" y="1814"/>
                  </a:lnTo>
                  <a:cubicBezTo>
                    <a:pt x="6703" y="1790"/>
                    <a:pt x="6703" y="1768"/>
                    <a:pt x="6703" y="1746"/>
                  </a:cubicBezTo>
                  <a:cubicBezTo>
                    <a:pt x="6703" y="1238"/>
                    <a:pt x="7115" y="826"/>
                    <a:pt x="7622" y="826"/>
                  </a:cubicBezTo>
                  <a:close/>
                  <a:moveTo>
                    <a:pt x="9958" y="496"/>
                  </a:moveTo>
                  <a:cubicBezTo>
                    <a:pt x="10647" y="496"/>
                    <a:pt x="11208" y="1057"/>
                    <a:pt x="11208" y="1746"/>
                  </a:cubicBezTo>
                  <a:cubicBezTo>
                    <a:pt x="11208" y="1769"/>
                    <a:pt x="11208" y="1792"/>
                    <a:pt x="11206" y="1814"/>
                  </a:cubicBezTo>
                  <a:lnTo>
                    <a:pt x="8711" y="1814"/>
                  </a:lnTo>
                  <a:cubicBezTo>
                    <a:pt x="8708" y="1792"/>
                    <a:pt x="8708" y="1769"/>
                    <a:pt x="8708" y="1746"/>
                  </a:cubicBezTo>
                  <a:cubicBezTo>
                    <a:pt x="8708" y="1562"/>
                    <a:pt x="8747" y="1381"/>
                    <a:pt x="8826" y="1215"/>
                  </a:cubicBezTo>
                  <a:cubicBezTo>
                    <a:pt x="9032" y="778"/>
                    <a:pt x="9475" y="496"/>
                    <a:pt x="9958" y="496"/>
                  </a:cubicBezTo>
                  <a:close/>
                  <a:moveTo>
                    <a:pt x="3351" y="8212"/>
                  </a:moveTo>
                  <a:cubicBezTo>
                    <a:pt x="4926" y="8212"/>
                    <a:pt x="6208" y="9495"/>
                    <a:pt x="6208" y="11069"/>
                  </a:cubicBezTo>
                  <a:cubicBezTo>
                    <a:pt x="6208" y="12644"/>
                    <a:pt x="4926" y="13927"/>
                    <a:pt x="3351" y="13927"/>
                  </a:cubicBezTo>
                  <a:cubicBezTo>
                    <a:pt x="1776" y="13927"/>
                    <a:pt x="495" y="12644"/>
                    <a:pt x="495" y="11069"/>
                  </a:cubicBezTo>
                  <a:cubicBezTo>
                    <a:pt x="495" y="9495"/>
                    <a:pt x="1776" y="8212"/>
                    <a:pt x="3351" y="8212"/>
                  </a:cubicBezTo>
                  <a:close/>
                  <a:moveTo>
                    <a:pt x="9958" y="1"/>
                  </a:moveTo>
                  <a:cubicBezTo>
                    <a:pt x="9408" y="1"/>
                    <a:pt x="8894" y="263"/>
                    <a:pt x="8567" y="691"/>
                  </a:cubicBezTo>
                  <a:cubicBezTo>
                    <a:pt x="8311" y="461"/>
                    <a:pt x="7978" y="329"/>
                    <a:pt x="7622" y="329"/>
                  </a:cubicBezTo>
                  <a:cubicBezTo>
                    <a:pt x="6844" y="329"/>
                    <a:pt x="6211" y="962"/>
                    <a:pt x="6211" y="1742"/>
                  </a:cubicBezTo>
                  <a:cubicBezTo>
                    <a:pt x="6211" y="1765"/>
                    <a:pt x="6212" y="1789"/>
                    <a:pt x="6212" y="1812"/>
                  </a:cubicBezTo>
                  <a:lnTo>
                    <a:pt x="5020" y="1812"/>
                  </a:lnTo>
                  <a:cubicBezTo>
                    <a:pt x="4884" y="1812"/>
                    <a:pt x="4773" y="1921"/>
                    <a:pt x="4773" y="2059"/>
                  </a:cubicBezTo>
                  <a:cubicBezTo>
                    <a:pt x="4773" y="2195"/>
                    <a:pt x="4884" y="2304"/>
                    <a:pt x="5020" y="2304"/>
                  </a:cubicBezTo>
                  <a:lnTo>
                    <a:pt x="16328" y="2304"/>
                  </a:lnTo>
                  <a:lnTo>
                    <a:pt x="16328" y="2878"/>
                  </a:lnTo>
                  <a:cubicBezTo>
                    <a:pt x="16328" y="3425"/>
                    <a:pt x="15884" y="3871"/>
                    <a:pt x="15335" y="3871"/>
                  </a:cubicBezTo>
                  <a:lnTo>
                    <a:pt x="10519" y="3871"/>
                  </a:lnTo>
                  <a:cubicBezTo>
                    <a:pt x="10382" y="3871"/>
                    <a:pt x="10272" y="3981"/>
                    <a:pt x="10272" y="4117"/>
                  </a:cubicBezTo>
                  <a:cubicBezTo>
                    <a:pt x="10272" y="4255"/>
                    <a:pt x="10382" y="4364"/>
                    <a:pt x="10519" y="4364"/>
                  </a:cubicBezTo>
                  <a:lnTo>
                    <a:pt x="14888" y="4364"/>
                  </a:lnTo>
                  <a:lnTo>
                    <a:pt x="15539" y="11383"/>
                  </a:lnTo>
                  <a:cubicBezTo>
                    <a:pt x="15597" y="12008"/>
                    <a:pt x="15388" y="12632"/>
                    <a:pt x="14965" y="13097"/>
                  </a:cubicBezTo>
                  <a:cubicBezTo>
                    <a:pt x="14543" y="13560"/>
                    <a:pt x="13941" y="13826"/>
                    <a:pt x="13311" y="13826"/>
                  </a:cubicBezTo>
                  <a:lnTo>
                    <a:pt x="5247" y="13826"/>
                  </a:lnTo>
                  <a:cubicBezTo>
                    <a:pt x="6124" y="13221"/>
                    <a:pt x="6702" y="12211"/>
                    <a:pt x="6702" y="11066"/>
                  </a:cubicBezTo>
                  <a:cubicBezTo>
                    <a:pt x="6702" y="9216"/>
                    <a:pt x="5198" y="7715"/>
                    <a:pt x="3351" y="7715"/>
                  </a:cubicBezTo>
                  <a:cubicBezTo>
                    <a:pt x="3152" y="7715"/>
                    <a:pt x="2956" y="7732"/>
                    <a:pt x="2767" y="7766"/>
                  </a:cubicBezTo>
                  <a:lnTo>
                    <a:pt x="3140" y="4364"/>
                  </a:lnTo>
                  <a:lnTo>
                    <a:pt x="9398" y="4364"/>
                  </a:lnTo>
                  <a:cubicBezTo>
                    <a:pt x="9536" y="4364"/>
                    <a:pt x="9645" y="4255"/>
                    <a:pt x="9645" y="4117"/>
                  </a:cubicBezTo>
                  <a:cubicBezTo>
                    <a:pt x="9645" y="3981"/>
                    <a:pt x="9536" y="3871"/>
                    <a:pt x="9398" y="3871"/>
                  </a:cubicBezTo>
                  <a:lnTo>
                    <a:pt x="2571" y="3871"/>
                  </a:lnTo>
                  <a:cubicBezTo>
                    <a:pt x="2025" y="3871"/>
                    <a:pt x="1580" y="3425"/>
                    <a:pt x="1580" y="2878"/>
                  </a:cubicBezTo>
                  <a:lnTo>
                    <a:pt x="1580" y="2304"/>
                  </a:lnTo>
                  <a:lnTo>
                    <a:pt x="3899" y="2304"/>
                  </a:lnTo>
                  <a:cubicBezTo>
                    <a:pt x="4037" y="2304"/>
                    <a:pt x="4147" y="2195"/>
                    <a:pt x="4147" y="2059"/>
                  </a:cubicBezTo>
                  <a:cubicBezTo>
                    <a:pt x="4147" y="1921"/>
                    <a:pt x="4037" y="1812"/>
                    <a:pt x="3899" y="1812"/>
                  </a:cubicBezTo>
                  <a:lnTo>
                    <a:pt x="1334" y="1812"/>
                  </a:lnTo>
                  <a:cubicBezTo>
                    <a:pt x="1198" y="1812"/>
                    <a:pt x="1087" y="1921"/>
                    <a:pt x="1087" y="2059"/>
                  </a:cubicBezTo>
                  <a:lnTo>
                    <a:pt x="1087" y="2880"/>
                  </a:lnTo>
                  <a:cubicBezTo>
                    <a:pt x="1087" y="3699"/>
                    <a:pt x="1753" y="4367"/>
                    <a:pt x="2574" y="4367"/>
                  </a:cubicBezTo>
                  <a:lnTo>
                    <a:pt x="2645" y="4367"/>
                  </a:lnTo>
                  <a:lnTo>
                    <a:pt x="2256" y="7904"/>
                  </a:lnTo>
                  <a:cubicBezTo>
                    <a:pt x="945" y="8358"/>
                    <a:pt x="0" y="9606"/>
                    <a:pt x="0" y="11069"/>
                  </a:cubicBezTo>
                  <a:cubicBezTo>
                    <a:pt x="0" y="12918"/>
                    <a:pt x="1503" y="14419"/>
                    <a:pt x="3351" y="14419"/>
                  </a:cubicBezTo>
                  <a:cubicBezTo>
                    <a:pt x="3658" y="14419"/>
                    <a:pt x="3956" y="14377"/>
                    <a:pt x="4239" y="14300"/>
                  </a:cubicBezTo>
                  <a:cubicBezTo>
                    <a:pt x="4355" y="14317"/>
                    <a:pt x="4478" y="14324"/>
                    <a:pt x="4596" y="14324"/>
                  </a:cubicBezTo>
                  <a:lnTo>
                    <a:pt x="13311" y="14324"/>
                  </a:lnTo>
                  <a:cubicBezTo>
                    <a:pt x="14078" y="14324"/>
                    <a:pt x="14814" y="13999"/>
                    <a:pt x="15331" y="13432"/>
                  </a:cubicBezTo>
                  <a:cubicBezTo>
                    <a:pt x="15847" y="12865"/>
                    <a:pt x="16102" y="12104"/>
                    <a:pt x="16031" y="11341"/>
                  </a:cubicBezTo>
                  <a:lnTo>
                    <a:pt x="15385" y="4367"/>
                  </a:lnTo>
                  <a:cubicBezTo>
                    <a:pt x="16183" y="4341"/>
                    <a:pt x="16824" y="3685"/>
                    <a:pt x="16824" y="2883"/>
                  </a:cubicBezTo>
                  <a:lnTo>
                    <a:pt x="16824" y="2060"/>
                  </a:lnTo>
                  <a:cubicBezTo>
                    <a:pt x="16824" y="1925"/>
                    <a:pt x="16712" y="1813"/>
                    <a:pt x="16577" y="1813"/>
                  </a:cubicBezTo>
                  <a:lnTo>
                    <a:pt x="11701" y="1813"/>
                  </a:lnTo>
                  <a:cubicBezTo>
                    <a:pt x="11702" y="1790"/>
                    <a:pt x="11702" y="1768"/>
                    <a:pt x="11702" y="1743"/>
                  </a:cubicBezTo>
                  <a:cubicBezTo>
                    <a:pt x="11702" y="782"/>
                    <a:pt x="10919" y="1"/>
                    <a:pt x="9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7"/>
            <p:cNvSpPr/>
            <p:nvPr/>
          </p:nvSpPr>
          <p:spPr>
            <a:xfrm>
              <a:off x="754268" y="3014431"/>
              <a:ext cx="115003" cy="115475"/>
            </a:xfrm>
            <a:custGeom>
              <a:avLst/>
              <a:gdLst/>
              <a:ahLst/>
              <a:cxnLst/>
              <a:rect l="l" t="t" r="r" b="b"/>
              <a:pathLst>
                <a:path w="4148" h="4165" extrusionOk="0">
                  <a:moveTo>
                    <a:pt x="2075" y="493"/>
                  </a:moveTo>
                  <a:cubicBezTo>
                    <a:pt x="2946" y="493"/>
                    <a:pt x="3654" y="1207"/>
                    <a:pt x="3654" y="2084"/>
                  </a:cubicBezTo>
                  <a:cubicBezTo>
                    <a:pt x="3652" y="2509"/>
                    <a:pt x="3488" y="2909"/>
                    <a:pt x="3188" y="3209"/>
                  </a:cubicBezTo>
                  <a:cubicBezTo>
                    <a:pt x="2890" y="3509"/>
                    <a:pt x="2494" y="3672"/>
                    <a:pt x="2073" y="3672"/>
                  </a:cubicBezTo>
                  <a:lnTo>
                    <a:pt x="2072" y="3672"/>
                  </a:lnTo>
                  <a:cubicBezTo>
                    <a:pt x="1201" y="3672"/>
                    <a:pt x="494" y="2959"/>
                    <a:pt x="495" y="2081"/>
                  </a:cubicBezTo>
                  <a:cubicBezTo>
                    <a:pt x="495" y="1656"/>
                    <a:pt x="660" y="1257"/>
                    <a:pt x="958" y="957"/>
                  </a:cubicBezTo>
                  <a:cubicBezTo>
                    <a:pt x="1257" y="659"/>
                    <a:pt x="1653" y="493"/>
                    <a:pt x="2073" y="493"/>
                  </a:cubicBezTo>
                  <a:close/>
                  <a:moveTo>
                    <a:pt x="2075" y="0"/>
                  </a:moveTo>
                  <a:cubicBezTo>
                    <a:pt x="1519" y="0"/>
                    <a:pt x="1000" y="216"/>
                    <a:pt x="609" y="609"/>
                  </a:cubicBezTo>
                  <a:cubicBezTo>
                    <a:pt x="218" y="1001"/>
                    <a:pt x="1" y="1526"/>
                    <a:pt x="1" y="2081"/>
                  </a:cubicBezTo>
                  <a:cubicBezTo>
                    <a:pt x="1" y="3230"/>
                    <a:pt x="930" y="4165"/>
                    <a:pt x="2072" y="4165"/>
                  </a:cubicBezTo>
                  <a:lnTo>
                    <a:pt x="2073" y="4165"/>
                  </a:lnTo>
                  <a:cubicBezTo>
                    <a:pt x="2627" y="4165"/>
                    <a:pt x="3147" y="3949"/>
                    <a:pt x="3538" y="3557"/>
                  </a:cubicBezTo>
                  <a:cubicBezTo>
                    <a:pt x="3930" y="3163"/>
                    <a:pt x="4146" y="2641"/>
                    <a:pt x="4146" y="2084"/>
                  </a:cubicBezTo>
                  <a:cubicBezTo>
                    <a:pt x="4147" y="936"/>
                    <a:pt x="3218" y="1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9" name="Google Shape;539;p47"/>
          <p:cNvGrpSpPr/>
          <p:nvPr/>
        </p:nvGrpSpPr>
        <p:grpSpPr>
          <a:xfrm>
            <a:off x="7321188" y="1946124"/>
            <a:ext cx="489284" cy="469345"/>
            <a:chOff x="1813976" y="2062770"/>
            <a:chExt cx="466473" cy="451640"/>
          </a:xfrm>
        </p:grpSpPr>
        <p:sp>
          <p:nvSpPr>
            <p:cNvPr id="540" name="Google Shape;540;p47"/>
            <p:cNvSpPr/>
            <p:nvPr/>
          </p:nvSpPr>
          <p:spPr>
            <a:xfrm>
              <a:off x="1813976" y="2251050"/>
              <a:ext cx="466473" cy="263360"/>
            </a:xfrm>
            <a:custGeom>
              <a:avLst/>
              <a:gdLst/>
              <a:ahLst/>
              <a:cxnLst/>
              <a:rect l="l" t="t" r="r" b="b"/>
              <a:pathLst>
                <a:path w="16825" h="9499" extrusionOk="0">
                  <a:moveTo>
                    <a:pt x="16013" y="6048"/>
                  </a:moveTo>
                  <a:cubicBezTo>
                    <a:pt x="16175" y="6263"/>
                    <a:pt x="16330" y="6730"/>
                    <a:pt x="16330" y="7357"/>
                  </a:cubicBezTo>
                  <a:lnTo>
                    <a:pt x="16330" y="7561"/>
                  </a:lnTo>
                  <a:cubicBezTo>
                    <a:pt x="16331" y="7973"/>
                    <a:pt x="16262" y="8371"/>
                    <a:pt x="16138" y="8654"/>
                  </a:cubicBezTo>
                  <a:cubicBezTo>
                    <a:pt x="16034" y="8891"/>
                    <a:pt x="15918" y="8997"/>
                    <a:pt x="15848" y="8997"/>
                  </a:cubicBezTo>
                  <a:lnTo>
                    <a:pt x="979" y="9004"/>
                  </a:lnTo>
                  <a:cubicBezTo>
                    <a:pt x="908" y="9004"/>
                    <a:pt x="793" y="8898"/>
                    <a:pt x="688" y="8661"/>
                  </a:cubicBezTo>
                  <a:cubicBezTo>
                    <a:pt x="566" y="8378"/>
                    <a:pt x="495" y="7980"/>
                    <a:pt x="495" y="7568"/>
                  </a:cubicBezTo>
                  <a:lnTo>
                    <a:pt x="495" y="7364"/>
                  </a:lnTo>
                  <a:cubicBezTo>
                    <a:pt x="495" y="6737"/>
                    <a:pt x="647" y="6271"/>
                    <a:pt x="809" y="6056"/>
                  </a:cubicBezTo>
                  <a:lnTo>
                    <a:pt x="16013" y="6048"/>
                  </a:lnTo>
                  <a:close/>
                  <a:moveTo>
                    <a:pt x="16114" y="0"/>
                  </a:moveTo>
                  <a:cubicBezTo>
                    <a:pt x="15977" y="0"/>
                    <a:pt x="15868" y="111"/>
                    <a:pt x="15868" y="247"/>
                  </a:cubicBezTo>
                  <a:lnTo>
                    <a:pt x="15871" y="5557"/>
                  </a:lnTo>
                  <a:lnTo>
                    <a:pt x="952" y="5564"/>
                  </a:lnTo>
                  <a:lnTo>
                    <a:pt x="951" y="2655"/>
                  </a:lnTo>
                  <a:cubicBezTo>
                    <a:pt x="951" y="2519"/>
                    <a:pt x="841" y="2408"/>
                    <a:pt x="703" y="2408"/>
                  </a:cubicBezTo>
                  <a:cubicBezTo>
                    <a:pt x="567" y="2408"/>
                    <a:pt x="458" y="2519"/>
                    <a:pt x="458" y="2655"/>
                  </a:cubicBezTo>
                  <a:lnTo>
                    <a:pt x="459" y="5706"/>
                  </a:lnTo>
                  <a:cubicBezTo>
                    <a:pt x="175" y="6040"/>
                    <a:pt x="0" y="6659"/>
                    <a:pt x="0" y="7365"/>
                  </a:cubicBezTo>
                  <a:lnTo>
                    <a:pt x="0" y="7570"/>
                  </a:lnTo>
                  <a:cubicBezTo>
                    <a:pt x="0" y="8053"/>
                    <a:pt x="84" y="8509"/>
                    <a:pt x="235" y="8857"/>
                  </a:cubicBezTo>
                  <a:cubicBezTo>
                    <a:pt x="415" y="9271"/>
                    <a:pt x="679" y="9499"/>
                    <a:pt x="978" y="9499"/>
                  </a:cubicBezTo>
                  <a:lnTo>
                    <a:pt x="15845" y="9492"/>
                  </a:lnTo>
                  <a:cubicBezTo>
                    <a:pt x="16146" y="9492"/>
                    <a:pt x="16409" y="9264"/>
                    <a:pt x="16588" y="8850"/>
                  </a:cubicBezTo>
                  <a:cubicBezTo>
                    <a:pt x="16739" y="8502"/>
                    <a:pt x="16823" y="8044"/>
                    <a:pt x="16823" y="7563"/>
                  </a:cubicBezTo>
                  <a:lnTo>
                    <a:pt x="16824" y="7358"/>
                  </a:lnTo>
                  <a:cubicBezTo>
                    <a:pt x="16824" y="6654"/>
                    <a:pt x="16651" y="6034"/>
                    <a:pt x="16365" y="5700"/>
                  </a:cubicBezTo>
                  <a:lnTo>
                    <a:pt x="16361" y="247"/>
                  </a:lnTo>
                  <a:cubicBezTo>
                    <a:pt x="16361" y="111"/>
                    <a:pt x="16252" y="0"/>
                    <a:pt x="1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2044675" y="2240376"/>
              <a:ext cx="54369" cy="43251"/>
            </a:xfrm>
            <a:custGeom>
              <a:avLst/>
              <a:gdLst/>
              <a:ahLst/>
              <a:cxnLst/>
              <a:rect l="l" t="t" r="r" b="b"/>
              <a:pathLst>
                <a:path w="1961" h="1560" extrusionOk="0">
                  <a:moveTo>
                    <a:pt x="1468" y="495"/>
                  </a:moveTo>
                  <a:lnTo>
                    <a:pt x="1468" y="1066"/>
                  </a:lnTo>
                  <a:lnTo>
                    <a:pt x="495" y="1066"/>
                  </a:lnTo>
                  <a:lnTo>
                    <a:pt x="495" y="495"/>
                  </a:lnTo>
                  <a:close/>
                  <a:moveTo>
                    <a:pt x="476" y="0"/>
                  </a:moveTo>
                  <a:cubicBezTo>
                    <a:pt x="213" y="0"/>
                    <a:pt x="0" y="213"/>
                    <a:pt x="0" y="476"/>
                  </a:cubicBezTo>
                  <a:lnTo>
                    <a:pt x="0" y="1084"/>
                  </a:lnTo>
                  <a:cubicBezTo>
                    <a:pt x="2" y="1347"/>
                    <a:pt x="215" y="1560"/>
                    <a:pt x="476" y="1560"/>
                  </a:cubicBezTo>
                  <a:lnTo>
                    <a:pt x="1485" y="1560"/>
                  </a:lnTo>
                  <a:cubicBezTo>
                    <a:pt x="1747" y="1560"/>
                    <a:pt x="1960" y="1347"/>
                    <a:pt x="1960" y="1084"/>
                  </a:cubicBezTo>
                  <a:lnTo>
                    <a:pt x="1960" y="476"/>
                  </a:lnTo>
                  <a:cubicBezTo>
                    <a:pt x="1960" y="213"/>
                    <a:pt x="1747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2175815" y="2240321"/>
              <a:ext cx="54369" cy="43251"/>
            </a:xfrm>
            <a:custGeom>
              <a:avLst/>
              <a:gdLst/>
              <a:ahLst/>
              <a:cxnLst/>
              <a:rect l="l" t="t" r="r" b="b"/>
              <a:pathLst>
                <a:path w="1961" h="1560" extrusionOk="0">
                  <a:moveTo>
                    <a:pt x="1468" y="492"/>
                  </a:moveTo>
                  <a:lnTo>
                    <a:pt x="1468" y="1065"/>
                  </a:lnTo>
                  <a:lnTo>
                    <a:pt x="493" y="1065"/>
                  </a:lnTo>
                  <a:lnTo>
                    <a:pt x="493" y="492"/>
                  </a:lnTo>
                  <a:close/>
                  <a:moveTo>
                    <a:pt x="476" y="1"/>
                  </a:moveTo>
                  <a:cubicBezTo>
                    <a:pt x="213" y="1"/>
                    <a:pt x="0" y="214"/>
                    <a:pt x="0" y="477"/>
                  </a:cubicBezTo>
                  <a:lnTo>
                    <a:pt x="0" y="1083"/>
                  </a:lnTo>
                  <a:cubicBezTo>
                    <a:pt x="2" y="1346"/>
                    <a:pt x="215" y="1559"/>
                    <a:pt x="476" y="1559"/>
                  </a:cubicBezTo>
                  <a:lnTo>
                    <a:pt x="1485" y="1559"/>
                  </a:lnTo>
                  <a:cubicBezTo>
                    <a:pt x="1747" y="1559"/>
                    <a:pt x="1961" y="1346"/>
                    <a:pt x="1961" y="1083"/>
                  </a:cubicBezTo>
                  <a:lnTo>
                    <a:pt x="1961" y="477"/>
                  </a:lnTo>
                  <a:cubicBezTo>
                    <a:pt x="1961" y="214"/>
                    <a:pt x="1747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2110190" y="2240321"/>
              <a:ext cx="54396" cy="43251"/>
            </a:xfrm>
            <a:custGeom>
              <a:avLst/>
              <a:gdLst/>
              <a:ahLst/>
              <a:cxnLst/>
              <a:rect l="l" t="t" r="r" b="b"/>
              <a:pathLst>
                <a:path w="1962" h="1560" extrusionOk="0">
                  <a:moveTo>
                    <a:pt x="1470" y="494"/>
                  </a:moveTo>
                  <a:lnTo>
                    <a:pt x="1470" y="1066"/>
                  </a:lnTo>
                  <a:lnTo>
                    <a:pt x="497" y="1066"/>
                  </a:lnTo>
                  <a:lnTo>
                    <a:pt x="497" y="494"/>
                  </a:lnTo>
                  <a:close/>
                  <a:moveTo>
                    <a:pt x="477" y="1"/>
                  </a:moveTo>
                  <a:cubicBezTo>
                    <a:pt x="214" y="1"/>
                    <a:pt x="1" y="214"/>
                    <a:pt x="1" y="477"/>
                  </a:cubicBezTo>
                  <a:lnTo>
                    <a:pt x="1" y="1083"/>
                  </a:lnTo>
                  <a:cubicBezTo>
                    <a:pt x="4" y="1346"/>
                    <a:pt x="217" y="1559"/>
                    <a:pt x="478" y="1559"/>
                  </a:cubicBezTo>
                  <a:lnTo>
                    <a:pt x="1487" y="1559"/>
                  </a:lnTo>
                  <a:cubicBezTo>
                    <a:pt x="1614" y="1559"/>
                    <a:pt x="1734" y="1509"/>
                    <a:pt x="1822" y="1420"/>
                  </a:cubicBezTo>
                  <a:cubicBezTo>
                    <a:pt x="1913" y="1329"/>
                    <a:pt x="1961" y="1210"/>
                    <a:pt x="1961" y="1083"/>
                  </a:cubicBezTo>
                  <a:lnTo>
                    <a:pt x="1961" y="477"/>
                  </a:lnTo>
                  <a:cubicBezTo>
                    <a:pt x="1961" y="214"/>
                    <a:pt x="1748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2045535" y="2293886"/>
              <a:ext cx="54424" cy="43223"/>
            </a:xfrm>
            <a:custGeom>
              <a:avLst/>
              <a:gdLst/>
              <a:ahLst/>
              <a:cxnLst/>
              <a:rect l="l" t="t" r="r" b="b"/>
              <a:pathLst>
                <a:path w="1963" h="1559" extrusionOk="0">
                  <a:moveTo>
                    <a:pt x="1468" y="496"/>
                  </a:moveTo>
                  <a:lnTo>
                    <a:pt x="1468" y="1067"/>
                  </a:lnTo>
                  <a:lnTo>
                    <a:pt x="495" y="1067"/>
                  </a:lnTo>
                  <a:lnTo>
                    <a:pt x="495" y="496"/>
                  </a:lnTo>
                  <a:close/>
                  <a:moveTo>
                    <a:pt x="478" y="1"/>
                  </a:moveTo>
                  <a:cubicBezTo>
                    <a:pt x="214" y="1"/>
                    <a:pt x="1" y="214"/>
                    <a:pt x="1" y="476"/>
                  </a:cubicBezTo>
                  <a:lnTo>
                    <a:pt x="1" y="1083"/>
                  </a:lnTo>
                  <a:cubicBezTo>
                    <a:pt x="1" y="1346"/>
                    <a:pt x="214" y="1559"/>
                    <a:pt x="478" y="1559"/>
                  </a:cubicBezTo>
                  <a:lnTo>
                    <a:pt x="1486" y="1559"/>
                  </a:lnTo>
                  <a:cubicBezTo>
                    <a:pt x="1749" y="1559"/>
                    <a:pt x="1962" y="1346"/>
                    <a:pt x="1962" y="1083"/>
                  </a:cubicBezTo>
                  <a:lnTo>
                    <a:pt x="1962" y="476"/>
                  </a:lnTo>
                  <a:cubicBezTo>
                    <a:pt x="1962" y="214"/>
                    <a:pt x="1749" y="1"/>
                    <a:pt x="1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2176785" y="2297462"/>
              <a:ext cx="54424" cy="92241"/>
            </a:xfrm>
            <a:custGeom>
              <a:avLst/>
              <a:gdLst/>
              <a:ahLst/>
              <a:cxnLst/>
              <a:rect l="l" t="t" r="r" b="b"/>
              <a:pathLst>
                <a:path w="1963" h="3327" extrusionOk="0">
                  <a:moveTo>
                    <a:pt x="1468" y="495"/>
                  </a:moveTo>
                  <a:lnTo>
                    <a:pt x="1470" y="2832"/>
                  </a:lnTo>
                  <a:lnTo>
                    <a:pt x="497" y="2832"/>
                  </a:lnTo>
                  <a:lnTo>
                    <a:pt x="494" y="495"/>
                  </a:lnTo>
                  <a:close/>
                  <a:moveTo>
                    <a:pt x="477" y="1"/>
                  </a:moveTo>
                  <a:cubicBezTo>
                    <a:pt x="214" y="1"/>
                    <a:pt x="1" y="214"/>
                    <a:pt x="1" y="477"/>
                  </a:cubicBezTo>
                  <a:lnTo>
                    <a:pt x="2" y="2850"/>
                  </a:lnTo>
                  <a:cubicBezTo>
                    <a:pt x="2" y="3112"/>
                    <a:pt x="215" y="3326"/>
                    <a:pt x="478" y="3326"/>
                  </a:cubicBezTo>
                  <a:lnTo>
                    <a:pt x="1487" y="3326"/>
                  </a:lnTo>
                  <a:cubicBezTo>
                    <a:pt x="1749" y="3326"/>
                    <a:pt x="1962" y="3113"/>
                    <a:pt x="1962" y="2850"/>
                  </a:cubicBezTo>
                  <a:lnTo>
                    <a:pt x="1961" y="477"/>
                  </a:lnTo>
                  <a:cubicBezTo>
                    <a:pt x="1961" y="214"/>
                    <a:pt x="1748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2111576" y="2293886"/>
              <a:ext cx="54369" cy="43223"/>
            </a:xfrm>
            <a:custGeom>
              <a:avLst/>
              <a:gdLst/>
              <a:ahLst/>
              <a:cxnLst/>
              <a:rect l="l" t="t" r="r" b="b"/>
              <a:pathLst>
                <a:path w="1961" h="1559" extrusionOk="0">
                  <a:moveTo>
                    <a:pt x="1469" y="494"/>
                  </a:moveTo>
                  <a:lnTo>
                    <a:pt x="1469" y="1066"/>
                  </a:lnTo>
                  <a:lnTo>
                    <a:pt x="496" y="1066"/>
                  </a:lnTo>
                  <a:lnTo>
                    <a:pt x="496" y="494"/>
                  </a:lnTo>
                  <a:close/>
                  <a:moveTo>
                    <a:pt x="476" y="1"/>
                  </a:moveTo>
                  <a:cubicBezTo>
                    <a:pt x="214" y="1"/>
                    <a:pt x="1" y="214"/>
                    <a:pt x="1" y="476"/>
                  </a:cubicBezTo>
                  <a:lnTo>
                    <a:pt x="1" y="1083"/>
                  </a:lnTo>
                  <a:cubicBezTo>
                    <a:pt x="1" y="1346"/>
                    <a:pt x="214" y="1559"/>
                    <a:pt x="476" y="1559"/>
                  </a:cubicBezTo>
                  <a:lnTo>
                    <a:pt x="1485" y="1559"/>
                  </a:lnTo>
                  <a:cubicBezTo>
                    <a:pt x="1748" y="1559"/>
                    <a:pt x="1961" y="1346"/>
                    <a:pt x="1961" y="1083"/>
                  </a:cubicBezTo>
                  <a:lnTo>
                    <a:pt x="1961" y="476"/>
                  </a:lnTo>
                  <a:cubicBezTo>
                    <a:pt x="1961" y="214"/>
                    <a:pt x="1748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2044703" y="2347478"/>
              <a:ext cx="54369" cy="43279"/>
            </a:xfrm>
            <a:custGeom>
              <a:avLst/>
              <a:gdLst/>
              <a:ahLst/>
              <a:cxnLst/>
              <a:rect l="l" t="t" r="r" b="b"/>
              <a:pathLst>
                <a:path w="1961" h="1561" extrusionOk="0">
                  <a:moveTo>
                    <a:pt x="1469" y="495"/>
                  </a:moveTo>
                  <a:lnTo>
                    <a:pt x="1469" y="1066"/>
                  </a:lnTo>
                  <a:lnTo>
                    <a:pt x="496" y="1066"/>
                  </a:lnTo>
                  <a:lnTo>
                    <a:pt x="496" y="495"/>
                  </a:lnTo>
                  <a:close/>
                  <a:moveTo>
                    <a:pt x="477" y="1"/>
                  </a:moveTo>
                  <a:cubicBezTo>
                    <a:pt x="214" y="1"/>
                    <a:pt x="1" y="214"/>
                    <a:pt x="1" y="477"/>
                  </a:cubicBezTo>
                  <a:lnTo>
                    <a:pt x="1" y="1085"/>
                  </a:lnTo>
                  <a:cubicBezTo>
                    <a:pt x="1" y="1347"/>
                    <a:pt x="214" y="1561"/>
                    <a:pt x="477" y="1561"/>
                  </a:cubicBezTo>
                  <a:lnTo>
                    <a:pt x="1485" y="1561"/>
                  </a:lnTo>
                  <a:cubicBezTo>
                    <a:pt x="1748" y="1561"/>
                    <a:pt x="1961" y="1347"/>
                    <a:pt x="1961" y="1085"/>
                  </a:cubicBezTo>
                  <a:lnTo>
                    <a:pt x="1961" y="477"/>
                  </a:lnTo>
                  <a:cubicBezTo>
                    <a:pt x="1961" y="214"/>
                    <a:pt x="1748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7"/>
            <p:cNvSpPr/>
            <p:nvPr/>
          </p:nvSpPr>
          <p:spPr>
            <a:xfrm>
              <a:off x="2110800" y="2347450"/>
              <a:ext cx="54369" cy="43223"/>
            </a:xfrm>
            <a:custGeom>
              <a:avLst/>
              <a:gdLst/>
              <a:ahLst/>
              <a:cxnLst/>
              <a:rect l="l" t="t" r="r" b="b"/>
              <a:pathLst>
                <a:path w="1961" h="1559" extrusionOk="0">
                  <a:moveTo>
                    <a:pt x="1466" y="493"/>
                  </a:moveTo>
                  <a:lnTo>
                    <a:pt x="1466" y="1066"/>
                  </a:lnTo>
                  <a:lnTo>
                    <a:pt x="493" y="1066"/>
                  </a:lnTo>
                  <a:lnTo>
                    <a:pt x="493" y="493"/>
                  </a:lnTo>
                  <a:close/>
                  <a:moveTo>
                    <a:pt x="476" y="0"/>
                  </a:moveTo>
                  <a:cubicBezTo>
                    <a:pt x="213" y="0"/>
                    <a:pt x="0" y="214"/>
                    <a:pt x="0" y="476"/>
                  </a:cubicBezTo>
                  <a:lnTo>
                    <a:pt x="0" y="1083"/>
                  </a:lnTo>
                  <a:cubicBezTo>
                    <a:pt x="0" y="1346"/>
                    <a:pt x="213" y="1559"/>
                    <a:pt x="476" y="1559"/>
                  </a:cubicBezTo>
                  <a:lnTo>
                    <a:pt x="1485" y="1559"/>
                  </a:lnTo>
                  <a:cubicBezTo>
                    <a:pt x="1747" y="1559"/>
                    <a:pt x="1960" y="1346"/>
                    <a:pt x="1960" y="1083"/>
                  </a:cubicBezTo>
                  <a:lnTo>
                    <a:pt x="1960" y="476"/>
                  </a:lnTo>
                  <a:cubicBezTo>
                    <a:pt x="1960" y="214"/>
                    <a:pt x="1747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1826618" y="2062770"/>
              <a:ext cx="440938" cy="237797"/>
            </a:xfrm>
            <a:custGeom>
              <a:avLst/>
              <a:gdLst/>
              <a:ahLst/>
              <a:cxnLst/>
              <a:rect l="l" t="t" r="r" b="b"/>
              <a:pathLst>
                <a:path w="15904" h="8577" extrusionOk="0">
                  <a:moveTo>
                    <a:pt x="14357" y="492"/>
                  </a:moveTo>
                  <a:cubicBezTo>
                    <a:pt x="14396" y="492"/>
                    <a:pt x="14428" y="524"/>
                    <a:pt x="14428" y="563"/>
                  </a:cubicBezTo>
                  <a:lnTo>
                    <a:pt x="14428" y="2385"/>
                  </a:lnTo>
                  <a:cubicBezTo>
                    <a:pt x="14428" y="2409"/>
                    <a:pt x="14418" y="2426"/>
                    <a:pt x="14406" y="2436"/>
                  </a:cubicBezTo>
                  <a:cubicBezTo>
                    <a:pt x="14398" y="2445"/>
                    <a:pt x="14379" y="2457"/>
                    <a:pt x="14355" y="2457"/>
                  </a:cubicBezTo>
                  <a:lnTo>
                    <a:pt x="8590" y="2462"/>
                  </a:lnTo>
                  <a:cubicBezTo>
                    <a:pt x="8566" y="2462"/>
                    <a:pt x="8548" y="2450"/>
                    <a:pt x="8539" y="2440"/>
                  </a:cubicBezTo>
                  <a:cubicBezTo>
                    <a:pt x="8530" y="2430"/>
                    <a:pt x="8517" y="2413"/>
                    <a:pt x="8517" y="2388"/>
                  </a:cubicBezTo>
                  <a:lnTo>
                    <a:pt x="8517" y="567"/>
                  </a:lnTo>
                  <a:cubicBezTo>
                    <a:pt x="8517" y="527"/>
                    <a:pt x="8548" y="496"/>
                    <a:pt x="8588" y="496"/>
                  </a:cubicBezTo>
                  <a:lnTo>
                    <a:pt x="14357" y="492"/>
                  </a:lnTo>
                  <a:close/>
                  <a:moveTo>
                    <a:pt x="12289" y="2953"/>
                  </a:moveTo>
                  <a:lnTo>
                    <a:pt x="12289" y="4303"/>
                  </a:lnTo>
                  <a:lnTo>
                    <a:pt x="10656" y="4303"/>
                  </a:lnTo>
                  <a:lnTo>
                    <a:pt x="10656" y="2953"/>
                  </a:lnTo>
                  <a:close/>
                  <a:moveTo>
                    <a:pt x="4549" y="1479"/>
                  </a:moveTo>
                  <a:lnTo>
                    <a:pt x="5223" y="2088"/>
                  </a:lnTo>
                  <a:cubicBezTo>
                    <a:pt x="5296" y="2154"/>
                    <a:pt x="5387" y="2187"/>
                    <a:pt x="5478" y="2187"/>
                  </a:cubicBezTo>
                  <a:cubicBezTo>
                    <a:pt x="5569" y="2187"/>
                    <a:pt x="5660" y="2154"/>
                    <a:pt x="5733" y="2088"/>
                  </a:cubicBezTo>
                  <a:lnTo>
                    <a:pt x="6247" y="1621"/>
                  </a:lnTo>
                  <a:lnTo>
                    <a:pt x="6249" y="5592"/>
                  </a:lnTo>
                  <a:lnTo>
                    <a:pt x="2691" y="5595"/>
                  </a:lnTo>
                  <a:lnTo>
                    <a:pt x="2689" y="1584"/>
                  </a:lnTo>
                  <a:lnTo>
                    <a:pt x="2689" y="1584"/>
                  </a:lnTo>
                  <a:lnTo>
                    <a:pt x="3307" y="2142"/>
                  </a:lnTo>
                  <a:cubicBezTo>
                    <a:pt x="3380" y="2207"/>
                    <a:pt x="3471" y="2240"/>
                    <a:pt x="3563" y="2240"/>
                  </a:cubicBezTo>
                  <a:cubicBezTo>
                    <a:pt x="3654" y="2240"/>
                    <a:pt x="3745" y="2207"/>
                    <a:pt x="3817" y="2142"/>
                  </a:cubicBezTo>
                  <a:lnTo>
                    <a:pt x="4549" y="1479"/>
                  </a:lnTo>
                  <a:close/>
                  <a:moveTo>
                    <a:pt x="14357" y="0"/>
                  </a:moveTo>
                  <a:lnTo>
                    <a:pt x="8588" y="4"/>
                  </a:lnTo>
                  <a:cubicBezTo>
                    <a:pt x="8276" y="4"/>
                    <a:pt x="8023" y="257"/>
                    <a:pt x="8023" y="570"/>
                  </a:cubicBezTo>
                  <a:lnTo>
                    <a:pt x="8026" y="2392"/>
                  </a:lnTo>
                  <a:cubicBezTo>
                    <a:pt x="8026" y="2543"/>
                    <a:pt x="8084" y="2685"/>
                    <a:pt x="8191" y="2791"/>
                  </a:cubicBezTo>
                  <a:cubicBezTo>
                    <a:pt x="8297" y="2898"/>
                    <a:pt x="8439" y="2956"/>
                    <a:pt x="8590" y="2956"/>
                  </a:cubicBezTo>
                  <a:lnTo>
                    <a:pt x="10164" y="2956"/>
                  </a:lnTo>
                  <a:lnTo>
                    <a:pt x="10164" y="4305"/>
                  </a:lnTo>
                  <a:lnTo>
                    <a:pt x="6740" y="4308"/>
                  </a:lnTo>
                  <a:lnTo>
                    <a:pt x="6737" y="1369"/>
                  </a:lnTo>
                  <a:cubicBezTo>
                    <a:pt x="6737" y="1219"/>
                    <a:pt x="6649" y="1084"/>
                    <a:pt x="6513" y="1021"/>
                  </a:cubicBezTo>
                  <a:cubicBezTo>
                    <a:pt x="6463" y="999"/>
                    <a:pt x="6411" y="989"/>
                    <a:pt x="6358" y="989"/>
                  </a:cubicBezTo>
                  <a:cubicBezTo>
                    <a:pt x="6266" y="989"/>
                    <a:pt x="6175" y="1022"/>
                    <a:pt x="6104" y="1087"/>
                  </a:cubicBezTo>
                  <a:lnTo>
                    <a:pt x="5476" y="1655"/>
                  </a:lnTo>
                  <a:lnTo>
                    <a:pt x="4801" y="1046"/>
                  </a:lnTo>
                  <a:cubicBezTo>
                    <a:pt x="4728" y="980"/>
                    <a:pt x="4637" y="948"/>
                    <a:pt x="4546" y="948"/>
                  </a:cubicBezTo>
                  <a:cubicBezTo>
                    <a:pt x="4455" y="948"/>
                    <a:pt x="4364" y="980"/>
                    <a:pt x="4291" y="1046"/>
                  </a:cubicBezTo>
                  <a:lnTo>
                    <a:pt x="3560" y="1709"/>
                  </a:lnTo>
                  <a:lnTo>
                    <a:pt x="2828" y="1046"/>
                  </a:lnTo>
                  <a:cubicBezTo>
                    <a:pt x="2757" y="981"/>
                    <a:pt x="2666" y="948"/>
                    <a:pt x="2574" y="948"/>
                  </a:cubicBezTo>
                  <a:cubicBezTo>
                    <a:pt x="2522" y="948"/>
                    <a:pt x="2469" y="959"/>
                    <a:pt x="2419" y="980"/>
                  </a:cubicBezTo>
                  <a:cubicBezTo>
                    <a:pt x="2283" y="1041"/>
                    <a:pt x="2195" y="1178"/>
                    <a:pt x="2195" y="1328"/>
                  </a:cubicBezTo>
                  <a:lnTo>
                    <a:pt x="2196" y="4308"/>
                  </a:lnTo>
                  <a:lnTo>
                    <a:pt x="1195" y="4308"/>
                  </a:lnTo>
                  <a:cubicBezTo>
                    <a:pt x="875" y="4308"/>
                    <a:pt x="576" y="4432"/>
                    <a:pt x="350" y="4658"/>
                  </a:cubicBezTo>
                  <a:cubicBezTo>
                    <a:pt x="124" y="4884"/>
                    <a:pt x="0" y="5183"/>
                    <a:pt x="0" y="5503"/>
                  </a:cubicBezTo>
                  <a:lnTo>
                    <a:pt x="2" y="8330"/>
                  </a:lnTo>
                  <a:cubicBezTo>
                    <a:pt x="2" y="8466"/>
                    <a:pt x="111" y="8577"/>
                    <a:pt x="247" y="8577"/>
                  </a:cubicBezTo>
                  <a:cubicBezTo>
                    <a:pt x="385" y="8577"/>
                    <a:pt x="495" y="8466"/>
                    <a:pt x="495" y="8330"/>
                  </a:cubicBezTo>
                  <a:lnTo>
                    <a:pt x="493" y="5503"/>
                  </a:lnTo>
                  <a:cubicBezTo>
                    <a:pt x="493" y="5314"/>
                    <a:pt x="566" y="5139"/>
                    <a:pt x="699" y="5006"/>
                  </a:cubicBezTo>
                  <a:cubicBezTo>
                    <a:pt x="833" y="4872"/>
                    <a:pt x="1009" y="4800"/>
                    <a:pt x="1195" y="4800"/>
                  </a:cubicBezTo>
                  <a:lnTo>
                    <a:pt x="2196" y="4800"/>
                  </a:lnTo>
                  <a:lnTo>
                    <a:pt x="2196" y="5594"/>
                  </a:lnTo>
                  <a:lnTo>
                    <a:pt x="1685" y="5594"/>
                  </a:lnTo>
                  <a:cubicBezTo>
                    <a:pt x="1549" y="5594"/>
                    <a:pt x="1438" y="5703"/>
                    <a:pt x="1438" y="5840"/>
                  </a:cubicBezTo>
                  <a:cubicBezTo>
                    <a:pt x="1438" y="5977"/>
                    <a:pt x="1547" y="6087"/>
                    <a:pt x="1685" y="6087"/>
                  </a:cubicBezTo>
                  <a:lnTo>
                    <a:pt x="7422" y="6084"/>
                  </a:lnTo>
                  <a:cubicBezTo>
                    <a:pt x="7558" y="6084"/>
                    <a:pt x="7668" y="5973"/>
                    <a:pt x="7668" y="5837"/>
                  </a:cubicBezTo>
                  <a:cubicBezTo>
                    <a:pt x="7668" y="5700"/>
                    <a:pt x="7558" y="5590"/>
                    <a:pt x="7422" y="5590"/>
                  </a:cubicBezTo>
                  <a:lnTo>
                    <a:pt x="6742" y="5590"/>
                  </a:lnTo>
                  <a:lnTo>
                    <a:pt x="6742" y="4795"/>
                  </a:lnTo>
                  <a:lnTo>
                    <a:pt x="14708" y="4793"/>
                  </a:lnTo>
                  <a:cubicBezTo>
                    <a:pt x="14896" y="4793"/>
                    <a:pt x="15073" y="4865"/>
                    <a:pt x="15203" y="4999"/>
                  </a:cubicBezTo>
                  <a:cubicBezTo>
                    <a:pt x="15337" y="5132"/>
                    <a:pt x="15409" y="5307"/>
                    <a:pt x="15409" y="5494"/>
                  </a:cubicBezTo>
                  <a:lnTo>
                    <a:pt x="15409" y="5886"/>
                  </a:lnTo>
                  <a:cubicBezTo>
                    <a:pt x="15409" y="6023"/>
                    <a:pt x="15520" y="6134"/>
                    <a:pt x="15656" y="6134"/>
                  </a:cubicBezTo>
                  <a:cubicBezTo>
                    <a:pt x="15793" y="6134"/>
                    <a:pt x="15904" y="6023"/>
                    <a:pt x="15904" y="5886"/>
                  </a:cubicBezTo>
                  <a:lnTo>
                    <a:pt x="15904" y="5494"/>
                  </a:lnTo>
                  <a:cubicBezTo>
                    <a:pt x="15904" y="5175"/>
                    <a:pt x="15779" y="4874"/>
                    <a:pt x="15554" y="4649"/>
                  </a:cubicBezTo>
                  <a:cubicBezTo>
                    <a:pt x="15328" y="4423"/>
                    <a:pt x="15029" y="4298"/>
                    <a:pt x="14709" y="4298"/>
                  </a:cubicBezTo>
                  <a:lnTo>
                    <a:pt x="12781" y="4301"/>
                  </a:lnTo>
                  <a:lnTo>
                    <a:pt x="12781" y="2952"/>
                  </a:lnTo>
                  <a:lnTo>
                    <a:pt x="14358" y="2952"/>
                  </a:lnTo>
                  <a:cubicBezTo>
                    <a:pt x="14510" y="2952"/>
                    <a:pt x="14652" y="2892"/>
                    <a:pt x="14759" y="2786"/>
                  </a:cubicBezTo>
                  <a:cubicBezTo>
                    <a:pt x="14865" y="2679"/>
                    <a:pt x="14923" y="2537"/>
                    <a:pt x="14923" y="2386"/>
                  </a:cubicBezTo>
                  <a:lnTo>
                    <a:pt x="14922" y="565"/>
                  </a:lnTo>
                  <a:cubicBezTo>
                    <a:pt x="14922" y="254"/>
                    <a:pt x="14668" y="0"/>
                    <a:pt x="14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1884397" y="2258453"/>
              <a:ext cx="137017" cy="113506"/>
            </a:xfrm>
            <a:custGeom>
              <a:avLst/>
              <a:gdLst/>
              <a:ahLst/>
              <a:cxnLst/>
              <a:rect l="l" t="t" r="r" b="b"/>
              <a:pathLst>
                <a:path w="4942" h="4094" extrusionOk="0">
                  <a:moveTo>
                    <a:pt x="4288" y="492"/>
                  </a:moveTo>
                  <a:cubicBezTo>
                    <a:pt x="4375" y="492"/>
                    <a:pt x="4445" y="563"/>
                    <a:pt x="4446" y="648"/>
                  </a:cubicBezTo>
                  <a:lnTo>
                    <a:pt x="4447" y="3439"/>
                  </a:lnTo>
                  <a:cubicBezTo>
                    <a:pt x="4447" y="3482"/>
                    <a:pt x="4432" y="3522"/>
                    <a:pt x="4402" y="3551"/>
                  </a:cubicBezTo>
                  <a:cubicBezTo>
                    <a:pt x="4372" y="3581"/>
                    <a:pt x="4332" y="3597"/>
                    <a:pt x="4290" y="3597"/>
                  </a:cubicBezTo>
                  <a:lnTo>
                    <a:pt x="649" y="3600"/>
                  </a:lnTo>
                  <a:cubicBezTo>
                    <a:pt x="563" y="3600"/>
                    <a:pt x="493" y="3529"/>
                    <a:pt x="493" y="3442"/>
                  </a:cubicBezTo>
                  <a:lnTo>
                    <a:pt x="492" y="652"/>
                  </a:lnTo>
                  <a:cubicBezTo>
                    <a:pt x="492" y="564"/>
                    <a:pt x="563" y="495"/>
                    <a:pt x="648" y="493"/>
                  </a:cubicBezTo>
                  <a:lnTo>
                    <a:pt x="4288" y="492"/>
                  </a:lnTo>
                  <a:close/>
                  <a:moveTo>
                    <a:pt x="4290" y="0"/>
                  </a:moveTo>
                  <a:lnTo>
                    <a:pt x="649" y="2"/>
                  </a:lnTo>
                  <a:cubicBezTo>
                    <a:pt x="291" y="2"/>
                    <a:pt x="0" y="294"/>
                    <a:pt x="0" y="654"/>
                  </a:cubicBezTo>
                  <a:lnTo>
                    <a:pt x="1" y="3445"/>
                  </a:lnTo>
                  <a:cubicBezTo>
                    <a:pt x="1" y="3803"/>
                    <a:pt x="293" y="4094"/>
                    <a:pt x="652" y="4094"/>
                  </a:cubicBezTo>
                  <a:lnTo>
                    <a:pt x="4291" y="4093"/>
                  </a:lnTo>
                  <a:cubicBezTo>
                    <a:pt x="4466" y="4093"/>
                    <a:pt x="4629" y="4024"/>
                    <a:pt x="4751" y="3902"/>
                  </a:cubicBezTo>
                  <a:cubicBezTo>
                    <a:pt x="4874" y="3780"/>
                    <a:pt x="4942" y="3617"/>
                    <a:pt x="4942" y="3442"/>
                  </a:cubicBezTo>
                  <a:lnTo>
                    <a:pt x="4940" y="652"/>
                  </a:lnTo>
                  <a:cubicBezTo>
                    <a:pt x="4940" y="291"/>
                    <a:pt x="4649" y="0"/>
                    <a:pt x="4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1934635" y="2452750"/>
              <a:ext cx="284930" cy="13863"/>
            </a:xfrm>
            <a:custGeom>
              <a:avLst/>
              <a:gdLst/>
              <a:ahLst/>
              <a:cxnLst/>
              <a:rect l="l" t="t" r="r" b="b"/>
              <a:pathLst>
                <a:path w="10277" h="500" extrusionOk="0">
                  <a:moveTo>
                    <a:pt x="10029" y="1"/>
                  </a:moveTo>
                  <a:lnTo>
                    <a:pt x="248" y="5"/>
                  </a:lnTo>
                  <a:cubicBezTo>
                    <a:pt x="111" y="5"/>
                    <a:pt x="1" y="116"/>
                    <a:pt x="1" y="252"/>
                  </a:cubicBezTo>
                  <a:cubicBezTo>
                    <a:pt x="1" y="388"/>
                    <a:pt x="111" y="499"/>
                    <a:pt x="248" y="499"/>
                  </a:cubicBezTo>
                  <a:lnTo>
                    <a:pt x="10029" y="494"/>
                  </a:lnTo>
                  <a:cubicBezTo>
                    <a:pt x="10167" y="494"/>
                    <a:pt x="10276" y="384"/>
                    <a:pt x="10276" y="246"/>
                  </a:cubicBezTo>
                  <a:cubicBezTo>
                    <a:pt x="10276" y="110"/>
                    <a:pt x="10167" y="1"/>
                    <a:pt x="10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1861496" y="2434923"/>
              <a:ext cx="50986" cy="49628"/>
            </a:xfrm>
            <a:custGeom>
              <a:avLst/>
              <a:gdLst/>
              <a:ahLst/>
              <a:cxnLst/>
              <a:rect l="l" t="t" r="r" b="b"/>
              <a:pathLst>
                <a:path w="1839" h="1790" extrusionOk="0">
                  <a:moveTo>
                    <a:pt x="924" y="495"/>
                  </a:moveTo>
                  <a:cubicBezTo>
                    <a:pt x="1039" y="495"/>
                    <a:pt x="1147" y="537"/>
                    <a:pt x="1227" y="615"/>
                  </a:cubicBezTo>
                  <a:cubicBezTo>
                    <a:pt x="1306" y="691"/>
                    <a:pt x="1349" y="790"/>
                    <a:pt x="1350" y="895"/>
                  </a:cubicBezTo>
                  <a:cubicBezTo>
                    <a:pt x="1346" y="1002"/>
                    <a:pt x="1303" y="1101"/>
                    <a:pt x="1225" y="1176"/>
                  </a:cubicBezTo>
                  <a:cubicBezTo>
                    <a:pt x="1146" y="1254"/>
                    <a:pt x="1038" y="1297"/>
                    <a:pt x="923" y="1297"/>
                  </a:cubicBezTo>
                  <a:cubicBezTo>
                    <a:pt x="806" y="1297"/>
                    <a:pt x="698" y="1254"/>
                    <a:pt x="619" y="1176"/>
                  </a:cubicBezTo>
                  <a:cubicBezTo>
                    <a:pt x="541" y="1100"/>
                    <a:pt x="498" y="1000"/>
                    <a:pt x="498" y="895"/>
                  </a:cubicBezTo>
                  <a:cubicBezTo>
                    <a:pt x="498" y="674"/>
                    <a:pt x="687" y="495"/>
                    <a:pt x="924" y="495"/>
                  </a:cubicBezTo>
                  <a:close/>
                  <a:moveTo>
                    <a:pt x="920" y="0"/>
                  </a:moveTo>
                  <a:cubicBezTo>
                    <a:pt x="413" y="0"/>
                    <a:pt x="1" y="402"/>
                    <a:pt x="1" y="895"/>
                  </a:cubicBezTo>
                  <a:cubicBezTo>
                    <a:pt x="1" y="1137"/>
                    <a:pt x="99" y="1362"/>
                    <a:pt x="274" y="1531"/>
                  </a:cubicBezTo>
                  <a:cubicBezTo>
                    <a:pt x="448" y="1698"/>
                    <a:pt x="677" y="1790"/>
                    <a:pt x="920" y="1790"/>
                  </a:cubicBezTo>
                  <a:cubicBezTo>
                    <a:pt x="1164" y="1790"/>
                    <a:pt x="1394" y="1698"/>
                    <a:pt x="1566" y="1531"/>
                  </a:cubicBezTo>
                  <a:cubicBezTo>
                    <a:pt x="1742" y="1362"/>
                    <a:pt x="1839" y="1135"/>
                    <a:pt x="1839" y="895"/>
                  </a:cubicBezTo>
                  <a:cubicBezTo>
                    <a:pt x="1839" y="654"/>
                    <a:pt x="1741" y="428"/>
                    <a:pt x="1565" y="260"/>
                  </a:cubicBezTo>
                  <a:cubicBezTo>
                    <a:pt x="1394" y="93"/>
                    <a:pt x="1164" y="0"/>
                    <a:pt x="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2" name="Подзаголовок 1"/>
          <p:cNvSpPr>
            <a:spLocks noGrp="1"/>
          </p:cNvSpPr>
          <p:nvPr>
            <p:ph type="subTitle" idx="7"/>
          </p:nvPr>
        </p:nvSpPr>
        <p:spPr>
          <a:xfrm>
            <a:off x="5219580" y="1225222"/>
            <a:ext cx="3491860" cy="1028839"/>
          </a:xfrm>
          <a:noFill/>
        </p:spPr>
        <p:txBody>
          <a:bodyPr/>
          <a:lstStyle/>
          <a:p>
            <a:pPr marL="0" algn="just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указание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недостоверной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цены сделки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разделе 2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Справки для придания видимости соответствия расходов служащего его доходам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Google Shape;528;p47"/>
          <p:cNvSpPr/>
          <p:nvPr/>
        </p:nvSpPr>
        <p:spPr>
          <a:xfrm>
            <a:off x="229961" y="3658409"/>
            <a:ext cx="782100" cy="782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61" y="3589684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0006" y="3328994"/>
            <a:ext cx="31439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сокрытие </a:t>
            </a:r>
            <a:r>
              <a:rPr lang="ru-RU" dirty="0">
                <a:latin typeface="Times New Roman"/>
                <a:ea typeface="Calibri"/>
              </a:rPr>
              <a:t>факта наличия банковских счетов, движение денежных средств по которым в течение отчетного периода не могло быть объяснено исходя из доходов служащего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0911" y="3407175"/>
            <a:ext cx="38701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сокрытие </a:t>
            </a:r>
            <a:r>
              <a:rPr lang="ru-RU" dirty="0">
                <a:latin typeface="Times New Roman"/>
                <a:ea typeface="Calibri"/>
              </a:rPr>
              <a:t>информации о фактах получения кредитов на льготных условиях от банков и иных кредитных организаций, в отношении которых служащий выполнял функции государственного </a:t>
            </a:r>
            <a:r>
              <a:rPr lang="ru-RU" dirty="0" smtClean="0">
                <a:latin typeface="Times New Roman"/>
                <a:ea typeface="Calibri"/>
              </a:rPr>
              <a:t>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1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>
            <a:spLocks noGrp="1"/>
          </p:cNvSpPr>
          <p:nvPr>
            <p:ph type="title"/>
          </p:nvPr>
        </p:nvSpPr>
        <p:spPr>
          <a:xfrm>
            <a:off x="720009" y="2940974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Замечание</a:t>
            </a:r>
            <a:endParaRPr sz="1400" dirty="0"/>
          </a:p>
        </p:txBody>
      </p:sp>
      <p:sp>
        <p:nvSpPr>
          <p:cNvPr id="462" name="Google Shape;462;p45"/>
          <p:cNvSpPr txBox="1">
            <a:spLocks noGrp="1"/>
          </p:cNvSpPr>
          <p:nvPr>
            <p:ph type="title" idx="2"/>
          </p:nvPr>
        </p:nvSpPr>
        <p:spPr>
          <a:xfrm>
            <a:off x="4644008" y="3194670"/>
            <a:ext cx="1944215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1400" dirty="0"/>
              <a:t>Предупреждение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 </a:t>
            </a:r>
            <a:r>
              <a:rPr lang="ru-RU" sz="1400" dirty="0"/>
              <a:t>неполном служебном соответствии</a:t>
            </a:r>
            <a:endParaRPr sz="1400" dirty="0"/>
          </a:p>
        </p:txBody>
      </p:sp>
      <p:sp>
        <p:nvSpPr>
          <p:cNvPr id="464" name="Google Shape;464;p45"/>
          <p:cNvSpPr txBox="1">
            <a:spLocks noGrp="1"/>
          </p:cNvSpPr>
          <p:nvPr>
            <p:ph type="title" idx="4"/>
          </p:nvPr>
        </p:nvSpPr>
        <p:spPr>
          <a:xfrm>
            <a:off x="2739410" y="2940974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Выговор</a:t>
            </a:r>
            <a:endParaRPr sz="1400" dirty="0"/>
          </a:p>
        </p:txBody>
      </p:sp>
      <p:sp>
        <p:nvSpPr>
          <p:cNvPr id="466" name="Google Shape;466;p45"/>
          <p:cNvSpPr txBox="1">
            <a:spLocks noGrp="1"/>
          </p:cNvSpPr>
          <p:nvPr>
            <p:ph type="title" idx="6"/>
          </p:nvPr>
        </p:nvSpPr>
        <p:spPr>
          <a:xfrm>
            <a:off x="6660232" y="3075806"/>
            <a:ext cx="1826236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ru-RU" sz="1400" dirty="0"/>
              <a:t>Увольнение  </a:t>
            </a:r>
            <a:br>
              <a:rPr lang="ru-RU" sz="1400" dirty="0"/>
            </a:br>
            <a:r>
              <a:rPr lang="ru-RU" sz="1400" dirty="0" smtClean="0"/>
              <a:t>в </a:t>
            </a:r>
            <a:r>
              <a:rPr lang="ru-RU" sz="1400" dirty="0"/>
              <a:t>связи с утратой доверия</a:t>
            </a:r>
          </a:p>
        </p:txBody>
      </p:sp>
      <p:sp>
        <p:nvSpPr>
          <p:cNvPr id="468" name="Google Shape;468;p45"/>
          <p:cNvSpPr txBox="1">
            <a:spLocks noGrp="1"/>
          </p:cNvSpPr>
          <p:nvPr>
            <p:ph type="title" idx="8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/>
              <a:t>Взыскания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69" name="Google Shape;469;p45"/>
          <p:cNvSpPr/>
          <p:nvPr/>
        </p:nvSpPr>
        <p:spPr>
          <a:xfrm>
            <a:off x="1085700" y="1950374"/>
            <a:ext cx="914400" cy="9144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dirty="0" smtClean="0">
                <a:solidFill>
                  <a:schemeClr val="accent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lang="en" sz="3000" dirty="0">
              <a:solidFill>
                <a:schemeClr val="accent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70" name="Google Shape;470;p45"/>
          <p:cNvSpPr/>
          <p:nvPr/>
        </p:nvSpPr>
        <p:spPr>
          <a:xfrm>
            <a:off x="3105100" y="1950374"/>
            <a:ext cx="914400" cy="9144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chemeClr val="accent6"/>
                </a:solidFill>
                <a:latin typeface="Open Sans ExtraBold"/>
                <a:ea typeface="Open Sans ExtraBold"/>
                <a:cs typeface="Open Sans ExtraBold"/>
              </a:rPr>
              <a:t>2</a:t>
            </a:r>
            <a:endParaRPr sz="3000" dirty="0">
              <a:solidFill>
                <a:schemeClr val="accent6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71" name="Google Shape;471;p45"/>
          <p:cNvSpPr/>
          <p:nvPr/>
        </p:nvSpPr>
        <p:spPr>
          <a:xfrm>
            <a:off x="5124500" y="1950374"/>
            <a:ext cx="914400" cy="9144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000" dirty="0" smtClean="0">
                <a:solidFill>
                  <a:schemeClr val="accent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lang="en" sz="3000" dirty="0">
              <a:solidFill>
                <a:schemeClr val="accent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72" name="Google Shape;472;p45"/>
          <p:cNvSpPr/>
          <p:nvPr/>
        </p:nvSpPr>
        <p:spPr>
          <a:xfrm>
            <a:off x="7143900" y="1950374"/>
            <a:ext cx="914400" cy="9144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000" dirty="0">
                <a:solidFill>
                  <a:schemeClr val="accent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 lang="en" sz="3000" dirty="0">
              <a:solidFill>
                <a:schemeClr val="accent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47" name="Google Shape;353;p39"/>
          <p:cNvSpPr txBox="1">
            <a:spLocks/>
          </p:cNvSpPr>
          <p:nvPr/>
        </p:nvSpPr>
        <p:spPr>
          <a:xfrm>
            <a:off x="729126" y="987574"/>
            <a:ext cx="758729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За представление недостоверных или неполных сведений </a:t>
            </a:r>
            <a:endParaRPr lang="ru-RU" dirty="0" smtClean="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законодательством </a:t>
            </a:r>
            <a:r>
              <a:rPr lang="ru-RU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предусмотрены взыскания</a:t>
            </a:r>
          </a:p>
        </p:txBody>
      </p:sp>
    </p:spTree>
    <p:extLst>
      <p:ext uri="{BB962C8B-B14F-4D97-AF65-F5344CB8AC3E}">
        <p14:creationId xmlns:p14="http://schemas.microsoft.com/office/powerpoint/2010/main" val="29369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ЕИСУКС</a:t>
            </a:r>
            <a:endParaRPr lang="ru-RU" dirty="0"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  <p:sp>
        <p:nvSpPr>
          <p:cNvPr id="18" name="Google Shape;353;p39"/>
          <p:cNvSpPr txBox="1">
            <a:spLocks/>
          </p:cNvSpPr>
          <p:nvPr/>
        </p:nvSpPr>
        <p:spPr>
          <a:xfrm>
            <a:off x="729126" y="915566"/>
            <a:ext cx="758729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AutoNum type="arabicPeriod"/>
              <a:defRPr sz="12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buFont typeface="Assistant"/>
              <a:buNone/>
            </a:pPr>
            <a:endParaRPr lang="ru-RU" dirty="0">
              <a:solidFill>
                <a:schemeClr val="l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1" name="Google Shape;376;p40"/>
          <p:cNvSpPr txBox="1">
            <a:spLocks noGrp="1"/>
          </p:cNvSpPr>
          <p:nvPr>
            <p:ph type="subTitle" idx="1"/>
          </p:nvPr>
        </p:nvSpPr>
        <p:spPr>
          <a:xfrm>
            <a:off x="889585" y="1491630"/>
            <a:ext cx="7354823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/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Необходимо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помнить,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что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все Сведения о доходах загружаются в личные дела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гражданских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служащих,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размещенные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в единой информационной системе управления кадровым составом государственной гражданской службы Российской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Федерации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,</a:t>
            </a:r>
          </a:p>
          <a:p>
            <a:pPr marL="0"/>
            <a:r>
              <a:rPr lang="ru-RU" sz="2200" dirty="0">
                <a:latin typeface="Calibri Light" pitchFamily="34" charset="0"/>
                <a:cs typeface="Calibri Light" pitchFamily="34" charset="0"/>
              </a:rPr>
              <a:t>к которой имеют доступ различные государственные ведомства (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Правительство РФ,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Прокуратура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РФ и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т.д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.)</a:t>
            </a:r>
            <a:endParaRPr lang="ru-RU" sz="2200" dirty="0">
              <a:latin typeface="Calibri Light" pitchFamily="34" charset="0"/>
              <a:cs typeface="Calibri Light" pitchFamily="34" charset="0"/>
            </a:endParaRPr>
          </a:p>
        </p:txBody>
      </p:sp>
      <p:grpSp>
        <p:nvGrpSpPr>
          <p:cNvPr id="8" name="Google Shape;355;p39"/>
          <p:cNvGrpSpPr/>
          <p:nvPr/>
        </p:nvGrpSpPr>
        <p:grpSpPr>
          <a:xfrm>
            <a:off x="2559401" y="3795886"/>
            <a:ext cx="4000294" cy="1097356"/>
            <a:chOff x="-184725" y="2931975"/>
            <a:chExt cx="6096150" cy="1671525"/>
          </a:xfrm>
        </p:grpSpPr>
        <p:grpSp>
          <p:nvGrpSpPr>
            <p:cNvPr id="9" name="Google Shape;356;p39"/>
            <p:cNvGrpSpPr/>
            <p:nvPr/>
          </p:nvGrpSpPr>
          <p:grpSpPr>
            <a:xfrm>
              <a:off x="1339325" y="2931975"/>
              <a:ext cx="1524025" cy="1671525"/>
              <a:chOff x="1339325" y="1462400"/>
              <a:chExt cx="1524025" cy="1671525"/>
            </a:xfrm>
          </p:grpSpPr>
          <p:sp>
            <p:nvSpPr>
              <p:cNvPr id="27" name="Google Shape;357;p39"/>
              <p:cNvSpPr/>
              <p:nvPr/>
            </p:nvSpPr>
            <p:spPr>
              <a:xfrm>
                <a:off x="2104850" y="1462400"/>
                <a:ext cx="758500" cy="756475"/>
              </a:xfrm>
              <a:custGeom>
                <a:avLst/>
                <a:gdLst/>
                <a:ahLst/>
                <a:cxnLst/>
                <a:rect l="l" t="t" r="r" b="b"/>
                <a:pathLst>
                  <a:path w="30340" h="30259" extrusionOk="0">
                    <a:moveTo>
                      <a:pt x="2" y="0"/>
                    </a:moveTo>
                    <a:lnTo>
                      <a:pt x="0" y="30258"/>
                    </a:lnTo>
                    <a:lnTo>
                      <a:pt x="30339" y="30258"/>
                    </a:lnTo>
                    <a:lnTo>
                      <a:pt x="30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69D0B9"/>
                  </a:gs>
                  <a:gs pos="100000">
                    <a:srgbClr val="32847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58;p39"/>
              <p:cNvSpPr/>
              <p:nvPr/>
            </p:nvSpPr>
            <p:spPr>
              <a:xfrm>
                <a:off x="1339325" y="2218275"/>
                <a:ext cx="1524025" cy="915650"/>
              </a:xfrm>
              <a:custGeom>
                <a:avLst/>
                <a:gdLst/>
                <a:ahLst/>
                <a:cxnLst/>
                <a:rect l="l" t="t" r="r" b="b"/>
                <a:pathLst>
                  <a:path w="60961" h="36626" extrusionOk="0">
                    <a:moveTo>
                      <a:pt x="30621" y="1"/>
                    </a:moveTo>
                    <a:lnTo>
                      <a:pt x="1" y="36625"/>
                    </a:lnTo>
                    <a:lnTo>
                      <a:pt x="30339" y="36625"/>
                    </a:lnTo>
                    <a:lnTo>
                      <a:pt x="609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59;p39"/>
              <p:cNvSpPr/>
              <p:nvPr/>
            </p:nvSpPr>
            <p:spPr>
              <a:xfrm>
                <a:off x="1339325" y="1462400"/>
                <a:ext cx="765675" cy="1671525"/>
              </a:xfrm>
              <a:custGeom>
                <a:avLst/>
                <a:gdLst/>
                <a:ahLst/>
                <a:cxnLst/>
                <a:rect l="l" t="t" r="r" b="b"/>
                <a:pathLst>
                  <a:path w="30627" h="66861" extrusionOk="0">
                    <a:moveTo>
                      <a:pt x="30623" y="0"/>
                    </a:moveTo>
                    <a:lnTo>
                      <a:pt x="1" y="36601"/>
                    </a:lnTo>
                    <a:lnTo>
                      <a:pt x="1" y="66860"/>
                    </a:lnTo>
                    <a:lnTo>
                      <a:pt x="30627" y="30258"/>
                    </a:lnTo>
                    <a:lnTo>
                      <a:pt x="306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360;p39"/>
            <p:cNvGrpSpPr/>
            <p:nvPr/>
          </p:nvGrpSpPr>
          <p:grpSpPr>
            <a:xfrm>
              <a:off x="-184725" y="2931975"/>
              <a:ext cx="1524050" cy="1671525"/>
              <a:chOff x="2912575" y="1462400"/>
              <a:chExt cx="1524050" cy="1671525"/>
            </a:xfrm>
          </p:grpSpPr>
          <p:sp>
            <p:nvSpPr>
              <p:cNvPr id="24" name="Google Shape;361;p39"/>
              <p:cNvSpPr/>
              <p:nvPr/>
            </p:nvSpPr>
            <p:spPr>
              <a:xfrm>
                <a:off x="3678125" y="2377400"/>
                <a:ext cx="758475" cy="756525"/>
              </a:xfrm>
              <a:custGeom>
                <a:avLst/>
                <a:gdLst/>
                <a:ahLst/>
                <a:cxnLst/>
                <a:rect l="l" t="t" r="r" b="b"/>
                <a:pathLst>
                  <a:path w="30339" h="30261" extrusionOk="0">
                    <a:moveTo>
                      <a:pt x="0" y="1"/>
                    </a:moveTo>
                    <a:lnTo>
                      <a:pt x="0" y="30260"/>
                    </a:lnTo>
                    <a:lnTo>
                      <a:pt x="30338" y="30260"/>
                    </a:lnTo>
                    <a:lnTo>
                      <a:pt x="30338" y="1"/>
                    </a:lnTo>
                    <a:close/>
                  </a:path>
                </a:pathLst>
              </a:custGeom>
              <a:gradFill>
                <a:gsLst>
                  <a:gs pos="0">
                    <a:srgbClr val="69D0B9"/>
                  </a:gs>
                  <a:gs pos="100000">
                    <a:srgbClr val="32847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62;p39"/>
              <p:cNvSpPr/>
              <p:nvPr/>
            </p:nvSpPr>
            <p:spPr>
              <a:xfrm>
                <a:off x="2912575" y="1462400"/>
                <a:ext cx="1524050" cy="915625"/>
              </a:xfrm>
              <a:custGeom>
                <a:avLst/>
                <a:gdLst/>
                <a:ahLst/>
                <a:cxnLst/>
                <a:rect l="l" t="t" r="r" b="b"/>
                <a:pathLst>
                  <a:path w="60962" h="36625" extrusionOk="0">
                    <a:moveTo>
                      <a:pt x="1" y="0"/>
                    </a:moveTo>
                    <a:lnTo>
                      <a:pt x="30622" y="36625"/>
                    </a:lnTo>
                    <a:lnTo>
                      <a:pt x="60962" y="36625"/>
                    </a:lnTo>
                    <a:lnTo>
                      <a:pt x="303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63;p39"/>
              <p:cNvSpPr/>
              <p:nvPr/>
            </p:nvSpPr>
            <p:spPr>
              <a:xfrm>
                <a:off x="2912575" y="1462400"/>
                <a:ext cx="765750" cy="1671525"/>
              </a:xfrm>
              <a:custGeom>
                <a:avLst/>
                <a:gdLst/>
                <a:ahLst/>
                <a:cxnLst/>
                <a:rect l="l" t="t" r="r" b="b"/>
                <a:pathLst>
                  <a:path w="30630" h="66861" extrusionOk="0">
                    <a:moveTo>
                      <a:pt x="1" y="0"/>
                    </a:moveTo>
                    <a:lnTo>
                      <a:pt x="1" y="30258"/>
                    </a:lnTo>
                    <a:lnTo>
                      <a:pt x="30630" y="66860"/>
                    </a:lnTo>
                    <a:lnTo>
                      <a:pt x="30630" y="366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364;p39"/>
            <p:cNvGrpSpPr/>
            <p:nvPr/>
          </p:nvGrpSpPr>
          <p:grpSpPr>
            <a:xfrm>
              <a:off x="4387400" y="2931975"/>
              <a:ext cx="1524025" cy="1671525"/>
              <a:chOff x="1339325" y="1462400"/>
              <a:chExt cx="1524025" cy="1671525"/>
            </a:xfrm>
          </p:grpSpPr>
          <p:sp>
            <p:nvSpPr>
              <p:cNvPr id="20" name="Google Shape;365;p39"/>
              <p:cNvSpPr/>
              <p:nvPr/>
            </p:nvSpPr>
            <p:spPr>
              <a:xfrm>
                <a:off x="2104850" y="1462400"/>
                <a:ext cx="758500" cy="756475"/>
              </a:xfrm>
              <a:custGeom>
                <a:avLst/>
                <a:gdLst/>
                <a:ahLst/>
                <a:cxnLst/>
                <a:rect l="l" t="t" r="r" b="b"/>
                <a:pathLst>
                  <a:path w="30340" h="30259" extrusionOk="0">
                    <a:moveTo>
                      <a:pt x="2" y="0"/>
                    </a:moveTo>
                    <a:lnTo>
                      <a:pt x="0" y="30258"/>
                    </a:lnTo>
                    <a:lnTo>
                      <a:pt x="30339" y="30258"/>
                    </a:lnTo>
                    <a:lnTo>
                      <a:pt x="30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69D0B9"/>
                  </a:gs>
                  <a:gs pos="100000">
                    <a:srgbClr val="32847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66;p39"/>
              <p:cNvSpPr/>
              <p:nvPr/>
            </p:nvSpPr>
            <p:spPr>
              <a:xfrm>
                <a:off x="1339325" y="2218275"/>
                <a:ext cx="1524025" cy="915650"/>
              </a:xfrm>
              <a:custGeom>
                <a:avLst/>
                <a:gdLst/>
                <a:ahLst/>
                <a:cxnLst/>
                <a:rect l="l" t="t" r="r" b="b"/>
                <a:pathLst>
                  <a:path w="60961" h="36626" extrusionOk="0">
                    <a:moveTo>
                      <a:pt x="30621" y="1"/>
                    </a:moveTo>
                    <a:lnTo>
                      <a:pt x="1" y="36625"/>
                    </a:lnTo>
                    <a:lnTo>
                      <a:pt x="30339" y="36625"/>
                    </a:lnTo>
                    <a:lnTo>
                      <a:pt x="609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67;p39"/>
              <p:cNvSpPr/>
              <p:nvPr/>
            </p:nvSpPr>
            <p:spPr>
              <a:xfrm>
                <a:off x="1339325" y="1462400"/>
                <a:ext cx="765675" cy="1671525"/>
              </a:xfrm>
              <a:custGeom>
                <a:avLst/>
                <a:gdLst/>
                <a:ahLst/>
                <a:cxnLst/>
                <a:rect l="l" t="t" r="r" b="b"/>
                <a:pathLst>
                  <a:path w="30627" h="66861" extrusionOk="0">
                    <a:moveTo>
                      <a:pt x="30623" y="0"/>
                    </a:moveTo>
                    <a:lnTo>
                      <a:pt x="1" y="36601"/>
                    </a:lnTo>
                    <a:lnTo>
                      <a:pt x="1" y="66860"/>
                    </a:lnTo>
                    <a:lnTo>
                      <a:pt x="30627" y="30258"/>
                    </a:lnTo>
                    <a:lnTo>
                      <a:pt x="306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368;p39"/>
            <p:cNvGrpSpPr/>
            <p:nvPr/>
          </p:nvGrpSpPr>
          <p:grpSpPr>
            <a:xfrm>
              <a:off x="2863350" y="2931975"/>
              <a:ext cx="1524050" cy="1671525"/>
              <a:chOff x="2912575" y="1462400"/>
              <a:chExt cx="1524050" cy="1671525"/>
            </a:xfrm>
          </p:grpSpPr>
          <p:sp>
            <p:nvSpPr>
              <p:cNvPr id="13" name="Google Shape;369;p39"/>
              <p:cNvSpPr/>
              <p:nvPr/>
            </p:nvSpPr>
            <p:spPr>
              <a:xfrm>
                <a:off x="3678125" y="2377400"/>
                <a:ext cx="758475" cy="756525"/>
              </a:xfrm>
              <a:custGeom>
                <a:avLst/>
                <a:gdLst/>
                <a:ahLst/>
                <a:cxnLst/>
                <a:rect l="l" t="t" r="r" b="b"/>
                <a:pathLst>
                  <a:path w="30339" h="30261" extrusionOk="0">
                    <a:moveTo>
                      <a:pt x="0" y="1"/>
                    </a:moveTo>
                    <a:lnTo>
                      <a:pt x="0" y="30260"/>
                    </a:lnTo>
                    <a:lnTo>
                      <a:pt x="30338" y="30260"/>
                    </a:lnTo>
                    <a:lnTo>
                      <a:pt x="30338" y="1"/>
                    </a:lnTo>
                    <a:close/>
                  </a:path>
                </a:pathLst>
              </a:custGeom>
              <a:gradFill>
                <a:gsLst>
                  <a:gs pos="0">
                    <a:srgbClr val="69D0B9"/>
                  </a:gs>
                  <a:gs pos="100000">
                    <a:srgbClr val="32847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0;p39"/>
              <p:cNvSpPr/>
              <p:nvPr/>
            </p:nvSpPr>
            <p:spPr>
              <a:xfrm>
                <a:off x="2912575" y="1462400"/>
                <a:ext cx="1524050" cy="915625"/>
              </a:xfrm>
              <a:custGeom>
                <a:avLst/>
                <a:gdLst/>
                <a:ahLst/>
                <a:cxnLst/>
                <a:rect l="l" t="t" r="r" b="b"/>
                <a:pathLst>
                  <a:path w="60962" h="36625" extrusionOk="0">
                    <a:moveTo>
                      <a:pt x="1" y="0"/>
                    </a:moveTo>
                    <a:lnTo>
                      <a:pt x="30622" y="36625"/>
                    </a:lnTo>
                    <a:lnTo>
                      <a:pt x="60962" y="36625"/>
                    </a:lnTo>
                    <a:lnTo>
                      <a:pt x="303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1;p39"/>
              <p:cNvSpPr/>
              <p:nvPr/>
            </p:nvSpPr>
            <p:spPr>
              <a:xfrm>
                <a:off x="2912575" y="1462400"/>
                <a:ext cx="765750" cy="1671525"/>
              </a:xfrm>
              <a:custGeom>
                <a:avLst/>
                <a:gdLst/>
                <a:ahLst/>
                <a:cxnLst/>
                <a:rect l="l" t="t" r="r" b="b"/>
                <a:pathLst>
                  <a:path w="30630" h="66861" extrusionOk="0">
                    <a:moveTo>
                      <a:pt x="1" y="0"/>
                    </a:moveTo>
                    <a:lnTo>
                      <a:pt x="1" y="30258"/>
                    </a:lnTo>
                    <a:lnTo>
                      <a:pt x="30630" y="66860"/>
                    </a:lnTo>
                    <a:lnTo>
                      <a:pt x="30630" y="366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6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2304256" cy="457200"/>
          </a:xfrm>
        </p:spPr>
        <p:txBody>
          <a:bodyPr/>
          <a:lstStyle/>
          <a:p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Справку </a:t>
            </a: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/>
            </a:r>
            <a:b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</a:b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на </a:t>
            </a:r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бумажном носителе </a:t>
            </a: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/>
            </a:r>
            <a:b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</a:b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на </a:t>
            </a:r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каждого члена семьи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2"/>
          </p:nvPr>
        </p:nvSpPr>
        <p:spPr>
          <a:xfrm>
            <a:off x="6156176" y="3075806"/>
            <a:ext cx="2304256" cy="457200"/>
          </a:xfrm>
        </p:spPr>
        <p:txBody>
          <a:bodyPr/>
          <a:lstStyle/>
          <a:p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Документы, </a:t>
            </a:r>
            <a:b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</a:b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на </a:t>
            </a:r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основании которых </a:t>
            </a: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заполнялась справка</a:t>
            </a:r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/>
            </a:r>
            <a:b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</a:br>
            <a:endParaRPr lang="ru-RU" dirty="0"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"/>
          </p:nvPr>
        </p:nvSpPr>
        <p:spPr>
          <a:xfrm>
            <a:off x="3275856" y="3075806"/>
            <a:ext cx="2520280" cy="457200"/>
          </a:xfrm>
        </p:spPr>
        <p:txBody>
          <a:bodyPr/>
          <a:lstStyle/>
          <a:p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Флэшку </a:t>
            </a: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/>
            </a:r>
            <a:b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</a:br>
            <a:r>
              <a:rPr lang="ru-RU" dirty="0" smtClean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с </a:t>
            </a:r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электронной версией справки (</a:t>
            </a:r>
            <a:r>
              <a:rPr lang="en-US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xsb. </a:t>
            </a:r>
            <a:r>
              <a:rPr lang="ru-RU" dirty="0"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Файл)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ru-RU" dirty="0" smtClean="0"/>
              <a:t>Порядок </a:t>
            </a:r>
            <a:r>
              <a:rPr lang="ru-RU" dirty="0" smtClean="0">
                <a:solidFill>
                  <a:schemeClr val="bg2"/>
                </a:solidFill>
              </a:rPr>
              <a:t>представления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1475656" y="1347614"/>
            <a:ext cx="5904656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 представлении Справки с собой необходимо иметь:</a:t>
            </a:r>
          </a:p>
          <a:p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9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6"/>
          <p:cNvSpPr txBox="1">
            <a:spLocks noGrp="1"/>
          </p:cNvSpPr>
          <p:nvPr>
            <p:ph type="body" idx="1"/>
          </p:nvPr>
        </p:nvSpPr>
        <p:spPr>
          <a:xfrm>
            <a:off x="755576" y="1635646"/>
            <a:ext cx="5112568" cy="2431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При заполнении Сведений о доходах пользуйтесь</a:t>
            </a:r>
            <a:r>
              <a:rPr lang="en" sz="1800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en" sz="1800" dirty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endParaRPr sz="1800" dirty="0">
              <a:solidFill>
                <a:schemeClr val="tx2">
                  <a:lumMod val="1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241300" lvl="0" indent="-228600">
              <a:spcAft>
                <a:spcPts val="600"/>
              </a:spcAft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Методическими рекомендациями, подготовленными Министерством труда 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и социальной защиты Российской Федерации</a:t>
            </a:r>
          </a:p>
          <a:p>
            <a:pPr marL="241300" lvl="0" indent="-228600">
              <a:spcAft>
                <a:spcPts val="600"/>
              </a:spcAft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Образцами заполнения Сведений о доходах</a:t>
            </a:r>
          </a:p>
          <a:p>
            <a:pPr marL="241300" lvl="0" indent="-228600"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Консультацией в административном отделе</a:t>
            </a:r>
            <a:endParaRPr sz="1800" dirty="0">
              <a:solidFill>
                <a:schemeClr val="tx2">
                  <a:lumMod val="10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02" name="Google Shape;502;p46"/>
          <p:cNvSpPr txBox="1">
            <a:spLocks noGrp="1"/>
          </p:cNvSpPr>
          <p:nvPr>
            <p:ph type="title"/>
          </p:nvPr>
        </p:nvSpPr>
        <p:spPr>
          <a:xfrm>
            <a:off x="720000" y="4595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Помощь в заполнении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Сведений о доходах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503" name="Google Shape;503;p46"/>
          <p:cNvGrpSpPr/>
          <p:nvPr/>
        </p:nvGrpSpPr>
        <p:grpSpPr>
          <a:xfrm>
            <a:off x="6145272" y="1843406"/>
            <a:ext cx="2998721" cy="3300092"/>
            <a:chOff x="6219000" y="1462400"/>
            <a:chExt cx="1524050" cy="1671525"/>
          </a:xfrm>
        </p:grpSpPr>
        <p:sp>
          <p:nvSpPr>
            <p:cNvPr id="504" name="Google Shape;504;p46"/>
            <p:cNvSpPr/>
            <p:nvPr/>
          </p:nvSpPr>
          <p:spPr>
            <a:xfrm>
              <a:off x="6219050" y="1462400"/>
              <a:ext cx="758450" cy="756250"/>
            </a:xfrm>
            <a:custGeom>
              <a:avLst/>
              <a:gdLst/>
              <a:ahLst/>
              <a:cxnLst/>
              <a:rect l="l" t="t" r="r" b="b"/>
              <a:pathLst>
                <a:path w="30338" h="30250" extrusionOk="0">
                  <a:moveTo>
                    <a:pt x="0" y="0"/>
                  </a:moveTo>
                  <a:lnTo>
                    <a:pt x="0" y="30250"/>
                  </a:lnTo>
                  <a:lnTo>
                    <a:pt x="30338" y="30250"/>
                  </a:lnTo>
                  <a:lnTo>
                    <a:pt x="30338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219000" y="2218625"/>
              <a:ext cx="1524050" cy="915300"/>
            </a:xfrm>
            <a:custGeom>
              <a:avLst/>
              <a:gdLst/>
              <a:ahLst/>
              <a:cxnLst/>
              <a:rect l="l" t="t" r="r" b="b"/>
              <a:pathLst>
                <a:path w="60962" h="36612" extrusionOk="0">
                  <a:moveTo>
                    <a:pt x="1" y="1"/>
                  </a:moveTo>
                  <a:lnTo>
                    <a:pt x="30623" y="36611"/>
                  </a:lnTo>
                  <a:lnTo>
                    <a:pt x="60962" y="36611"/>
                  </a:lnTo>
                  <a:lnTo>
                    <a:pt x="30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6977450" y="1462400"/>
              <a:ext cx="765600" cy="1671525"/>
            </a:xfrm>
            <a:custGeom>
              <a:avLst/>
              <a:gdLst/>
              <a:ahLst/>
              <a:cxnLst/>
              <a:rect l="l" t="t" r="r" b="b"/>
              <a:pathLst>
                <a:path w="30624" h="66861" extrusionOk="0">
                  <a:moveTo>
                    <a:pt x="1" y="0"/>
                  </a:moveTo>
                  <a:lnTo>
                    <a:pt x="1" y="30250"/>
                  </a:lnTo>
                  <a:lnTo>
                    <a:pt x="30624" y="66860"/>
                  </a:lnTo>
                  <a:lnTo>
                    <a:pt x="30624" y="366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46"/>
          <p:cNvGrpSpPr/>
          <p:nvPr/>
        </p:nvGrpSpPr>
        <p:grpSpPr>
          <a:xfrm flipH="1">
            <a:off x="6290179" y="1028842"/>
            <a:ext cx="1349372" cy="1484983"/>
            <a:chOff x="1339325" y="1462400"/>
            <a:chExt cx="1524025" cy="1671525"/>
          </a:xfrm>
        </p:grpSpPr>
        <p:sp>
          <p:nvSpPr>
            <p:cNvPr id="508" name="Google Shape;508;p46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46"/>
          <p:cNvGrpSpPr/>
          <p:nvPr/>
        </p:nvGrpSpPr>
        <p:grpSpPr>
          <a:xfrm flipH="1">
            <a:off x="7362068" y="1551286"/>
            <a:ext cx="1349372" cy="1484983"/>
            <a:chOff x="1339325" y="1462400"/>
            <a:chExt cx="1524025" cy="1671525"/>
          </a:xfrm>
        </p:grpSpPr>
        <p:sp>
          <p:nvSpPr>
            <p:cNvPr id="512" name="Google Shape;512;p46"/>
            <p:cNvSpPr/>
            <p:nvPr/>
          </p:nvSpPr>
          <p:spPr>
            <a:xfrm>
              <a:off x="2104850" y="1462400"/>
              <a:ext cx="758500" cy="756475"/>
            </a:xfrm>
            <a:custGeom>
              <a:avLst/>
              <a:gdLst/>
              <a:ahLst/>
              <a:cxnLst/>
              <a:rect l="l" t="t" r="r" b="b"/>
              <a:pathLst>
                <a:path w="30340" h="30259" extrusionOk="0">
                  <a:moveTo>
                    <a:pt x="2" y="0"/>
                  </a:moveTo>
                  <a:lnTo>
                    <a:pt x="0" y="30258"/>
                  </a:lnTo>
                  <a:lnTo>
                    <a:pt x="30339" y="30258"/>
                  </a:lnTo>
                  <a:lnTo>
                    <a:pt x="30339" y="0"/>
                  </a:lnTo>
                  <a:close/>
                </a:path>
              </a:pathLst>
            </a:custGeom>
            <a:gradFill>
              <a:gsLst>
                <a:gs pos="0">
                  <a:srgbClr val="69D0B9"/>
                </a:gs>
                <a:gs pos="100000">
                  <a:srgbClr val="32847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1339325" y="2218275"/>
              <a:ext cx="1524025" cy="915650"/>
            </a:xfrm>
            <a:custGeom>
              <a:avLst/>
              <a:gdLst/>
              <a:ahLst/>
              <a:cxnLst/>
              <a:rect l="l" t="t" r="r" b="b"/>
              <a:pathLst>
                <a:path w="60961" h="36626" extrusionOk="0">
                  <a:moveTo>
                    <a:pt x="30621" y="1"/>
                  </a:moveTo>
                  <a:lnTo>
                    <a:pt x="1" y="36625"/>
                  </a:lnTo>
                  <a:lnTo>
                    <a:pt x="30339" y="36625"/>
                  </a:lnTo>
                  <a:lnTo>
                    <a:pt x="60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1339325" y="1462400"/>
              <a:ext cx="765675" cy="1671525"/>
            </a:xfrm>
            <a:custGeom>
              <a:avLst/>
              <a:gdLst/>
              <a:ahLst/>
              <a:cxnLst/>
              <a:rect l="l" t="t" r="r" b="b"/>
              <a:pathLst>
                <a:path w="30627" h="66861" extrusionOk="0">
                  <a:moveTo>
                    <a:pt x="30623" y="0"/>
                  </a:moveTo>
                  <a:lnTo>
                    <a:pt x="1" y="36601"/>
                  </a:lnTo>
                  <a:lnTo>
                    <a:pt x="1" y="66860"/>
                  </a:lnTo>
                  <a:lnTo>
                    <a:pt x="30627" y="30258"/>
                  </a:lnTo>
                  <a:lnTo>
                    <a:pt x="30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342866" y="284776"/>
            <a:ext cx="737148" cy="317738"/>
            <a:chOff x="8342866" y="284776"/>
            <a:chExt cx="737148" cy="31773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09353"/>
            <a:ext cx="4464496" cy="3416400"/>
          </a:xfrm>
        </p:spPr>
        <p:txBody>
          <a:bodyPr/>
          <a:lstStyle/>
          <a:p>
            <a:pPr marL="17780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Сведения необходимо заполнять только на основании </a:t>
            </a: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официальных 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документов:</a:t>
            </a:r>
          </a:p>
          <a:p>
            <a:pPr marL="177800" indent="0">
              <a:buNone/>
            </a:pPr>
            <a:endParaRPr lang="ru-RU" sz="1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Справка </a:t>
            </a:r>
            <a:r>
              <a:rPr lang="en-US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-НДФЛ</a:t>
            </a:r>
          </a:p>
          <a:p>
            <a:pPr marL="24130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Банковская выписка</a:t>
            </a:r>
          </a:p>
          <a:p>
            <a:pPr marL="24130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Платежный документ</a:t>
            </a:r>
          </a:p>
          <a:p>
            <a:pPr marL="24130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Свидетельство о праве собственности</a:t>
            </a:r>
          </a:p>
          <a:p>
            <a:pPr marL="24130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Выписка ЕГРН</a:t>
            </a:r>
          </a:p>
          <a:p>
            <a:pPr marL="241300" indent="-228600">
              <a:buClr>
                <a:schemeClr val="bg1"/>
              </a:buClr>
              <a:buSzPts val="1600"/>
              <a:buFont typeface="Anaheim"/>
              <a:buChar char="●"/>
            </a:pP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Договор купли-продажи и другие</a:t>
            </a:r>
            <a:endParaRPr lang="ru-RU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7494"/>
            <a:ext cx="7704000" cy="457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Правоустанавливающие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документы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419622"/>
            <a:ext cx="4283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Необходимо сверять сведения </a:t>
            </a:r>
            <a:b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информацией, представленной </a:t>
            </a:r>
            <a:b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предыдущие периоды.</a:t>
            </a:r>
          </a:p>
          <a:p>
            <a:endParaRPr lang="ru-RU" sz="1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Быть 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должной </a:t>
            </a: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степени</a:t>
            </a:r>
            <a:b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осмотрительным и 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добросовестным.</a:t>
            </a:r>
          </a:p>
          <a:p>
            <a:endParaRPr lang="ru-RU" sz="1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Помнить, 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что за непредставление либо предоставление ложных сведений предусмотрена ответственность.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72400" y="195486"/>
            <a:ext cx="737148" cy="317738"/>
            <a:chOff x="8342866" y="284776"/>
            <a:chExt cx="737148" cy="3177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818" y="284776"/>
              <a:ext cx="679244" cy="10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8342866" y="376811"/>
              <a:ext cx="737148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Open Sans" pitchFamily="2" charset="0"/>
                  <a:ea typeface="Open Sans" pitchFamily="2" charset="0"/>
                  <a:cs typeface="Open Sans" pitchFamily="2" charset="0"/>
                  <a:sym typeface="Helvetica Neue"/>
                </a:rPr>
                <a:t>Практикум</a:t>
              </a:r>
              <a:endParaRPr kumimoji="0" lang="ru-RU" sz="8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1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unting College Major by Slidesgo">
  <a:themeElements>
    <a:clrScheme name="Simple Light">
      <a:dk1>
        <a:srgbClr val="111111"/>
      </a:dk1>
      <a:lt1>
        <a:srgbClr val="2344EC"/>
      </a:lt1>
      <a:dk2>
        <a:srgbClr val="3BBB9F"/>
      </a:dk2>
      <a:lt2>
        <a:srgbClr val="F4F4F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1111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3E9D2B51A71A4F9352076C51C2BE3E" ma:contentTypeVersion="0" ma:contentTypeDescription="Создание документа." ma:contentTypeScope="" ma:versionID="44a72bfa7e9f8083acfdb5da3d93c737">
  <xsd:schema xmlns:xsd="http://www.w3.org/2001/XMLSchema" xmlns:xs="http://www.w3.org/2001/XMLSchema" xmlns:p="http://schemas.microsoft.com/office/2006/metadata/properties" xmlns:ns2="9f0cc1a9-1316-408f-8187-e038d83cb259" targetNamespace="http://schemas.microsoft.com/office/2006/metadata/properties" ma:root="true" ma:fieldsID="7bbcd5b2843d974df8e256ef5343e035" ns2:_="">
    <xsd:import namespace="9f0cc1a9-1316-408f-8187-e038d83cb2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0cc1a9-1316-408f-8187-e038d83cb259">UKY7T55Y257D-145-69</_dlc_DocId>
    <_dlc_DocIdUrl xmlns="9f0cc1a9-1316-408f-8187-e038d83cb259">
      <Url>http://intranet/corp/_layouts/DocIdRedir.aspx?ID=UKY7T55Y257D-145-69</Url>
      <Description>UKY7T55Y257D-145-69</Description>
    </_dlc_DocIdUrl>
  </documentManagement>
</p:properties>
</file>

<file path=customXml/itemProps1.xml><?xml version="1.0" encoding="utf-8"?>
<ds:datastoreItem xmlns:ds="http://schemas.openxmlformats.org/officeDocument/2006/customXml" ds:itemID="{6BF8F4DB-3598-4637-A93C-DE979B3108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8AB4C-217A-4AB9-B084-FCB1D525D5D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0E8B5B-01EB-46A2-B452-42A972733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cc1a9-1316-408f-8187-e038d83cb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6C65C7A-C451-45C4-82E9-B9307355038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9f0cc1a9-1316-408f-8187-e038d83cb259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3148</TotalTime>
  <Words>783</Words>
  <Application>Microsoft Office PowerPoint</Application>
  <PresentationFormat>Экран (16:9)</PresentationFormat>
  <Paragraphs>237</Paragraphs>
  <Slides>29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Helvetica Neue</vt:lpstr>
      <vt:lpstr>Assistant</vt:lpstr>
      <vt:lpstr>Open Sans ExtraBold</vt:lpstr>
      <vt:lpstr>Calibri Light</vt:lpstr>
      <vt:lpstr>Open Sans</vt:lpstr>
      <vt:lpstr>Anaheim</vt:lpstr>
      <vt:lpstr>Arial Black</vt:lpstr>
      <vt:lpstr>Bebas Neue</vt:lpstr>
      <vt:lpstr>Times New Roman</vt:lpstr>
      <vt:lpstr>Calibri</vt:lpstr>
      <vt:lpstr>Open Sans Light</vt:lpstr>
      <vt:lpstr>Accounting College Major by Slidesgo</vt:lpstr>
      <vt:lpstr>Декларационная кампания 2024</vt:lpstr>
      <vt:lpstr>Основания для подачи  Сведений о доходах</vt:lpstr>
      <vt:lpstr>Взыскания</vt:lpstr>
      <vt:lpstr>сокрытие доходов, имущества, источники происхождения которых служащий не мог пояснить или стоимость которых не соответствовала его доходам</vt:lpstr>
      <vt:lpstr>Замечание</vt:lpstr>
      <vt:lpstr>ЕИСУКС</vt:lpstr>
      <vt:lpstr>Справку  на бумажном носителе  на каждого члена семьи </vt:lpstr>
      <vt:lpstr>Помощь в заполнении  Сведений о доходах</vt:lpstr>
      <vt:lpstr>Правоустанавливающие документы</vt:lpstr>
      <vt:lpstr>Сведения из СФР</vt:lpstr>
      <vt:lpstr>Сведения из ФНС</vt:lpstr>
      <vt:lpstr>Банковская выписка</vt:lpstr>
      <vt:lpstr>Банковская выписка</vt:lpstr>
      <vt:lpstr>Форма Справки</vt:lpstr>
      <vt:lpstr>Титульный лист</vt:lpstr>
      <vt:lpstr>Раздел 1</vt:lpstr>
      <vt:lpstr>Раздел 2</vt:lpstr>
      <vt:lpstr>Презентация PowerPoint</vt:lpstr>
      <vt:lpstr>Раздел 3.1</vt:lpstr>
      <vt:lpstr>Раздел 3.2</vt:lpstr>
      <vt:lpstr>Раздел 3.3</vt:lpstr>
      <vt:lpstr>Раздел 3.4</vt:lpstr>
      <vt:lpstr>Раздел 3.5</vt:lpstr>
      <vt:lpstr>Раздел 4</vt:lpstr>
      <vt:lpstr>Раздел 5</vt:lpstr>
      <vt:lpstr>Раздел 6.1</vt:lpstr>
      <vt:lpstr>Раздел 6.2</vt:lpstr>
      <vt:lpstr>В рамках  декларационной кампании 2023 года в Пензастате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 Практикум</dc:title>
  <dc:creator>Касаткин Александр Андреевич</dc:creator>
  <cp:lastModifiedBy>Козин Нариман Няилевич</cp:lastModifiedBy>
  <cp:revision>148</cp:revision>
  <cp:lastPrinted>2022-12-27T06:31:32Z</cp:lastPrinted>
  <dcterms:modified xsi:type="dcterms:W3CDTF">2023-12-11T13:32:02Z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0x010100BF3E9D2B51A71A4F9352076C51C2BE3E</vt:lpwstr>
  </property>
  <property fmtid="{D5CDD505-2E9C-101B-9397-08002B2CF9AE}" pid="3" name="_dlc_DocIdItemGuid">
    <vt:lpwstr>de797131-928c-4a9a-b707-c5e2daf20770</vt:lpwstr>
  </property>
</Properties>
</file>